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12.jpg" ContentType="image/png"/>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29"/>
  </p:notesMasterIdLst>
  <p:sldIdLst>
    <p:sldId id="256" r:id="rId2"/>
    <p:sldId id="258" r:id="rId3"/>
    <p:sldId id="292" r:id="rId4"/>
    <p:sldId id="293" r:id="rId5"/>
    <p:sldId id="294" r:id="rId6"/>
    <p:sldId id="260" r:id="rId7"/>
    <p:sldId id="271" r:id="rId8"/>
    <p:sldId id="284" r:id="rId9"/>
    <p:sldId id="285" r:id="rId10"/>
    <p:sldId id="286" r:id="rId11"/>
    <p:sldId id="287" r:id="rId12"/>
    <p:sldId id="305" r:id="rId13"/>
    <p:sldId id="296" r:id="rId14"/>
    <p:sldId id="297" r:id="rId15"/>
    <p:sldId id="298" r:id="rId16"/>
    <p:sldId id="299" r:id="rId17"/>
    <p:sldId id="295" r:id="rId18"/>
    <p:sldId id="288" r:id="rId19"/>
    <p:sldId id="289" r:id="rId20"/>
    <p:sldId id="290" r:id="rId21"/>
    <p:sldId id="291" r:id="rId22"/>
    <p:sldId id="300" r:id="rId23"/>
    <p:sldId id="301" r:id="rId24"/>
    <p:sldId id="302" r:id="rId25"/>
    <p:sldId id="303" r:id="rId26"/>
    <p:sldId id="304" r:id="rId27"/>
    <p:sldId id="257" r:id="rId28"/>
  </p:sldIdLst>
  <p:sldSz cx="9144000" cy="6858000" type="screen4x3"/>
  <p:notesSz cx="6797675" cy="9926638"/>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20"/>
    <p:restoredTop sz="94663"/>
  </p:normalViewPr>
  <p:slideViewPr>
    <p:cSldViewPr snapToGrid="0">
      <p:cViewPr varScale="1">
        <p:scale>
          <a:sx n="83" d="100"/>
          <a:sy n="83" d="100"/>
        </p:scale>
        <p:origin x="208" y="92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46400" cy="49688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SzPts val="1400"/>
              <a:buNone/>
              <a:def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SzPts val="1400"/>
              <a:buNone/>
              <a:def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SzPts val="1400"/>
              <a:buNone/>
              <a:def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SzPts val="1400"/>
              <a:buNone/>
              <a:def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SzPts val="1400"/>
              <a:buNone/>
              <a:def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SzPts val="1400"/>
              <a:buNone/>
              <a:def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SzPts val="1400"/>
              <a:buNone/>
              <a:def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SzPts val="1400"/>
              <a:buNone/>
              <a:def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Google Shape;4;n"/>
          <p:cNvSpPr txBox="1">
            <a:spLocks noGrp="1"/>
          </p:cNvSpPr>
          <p:nvPr>
            <p:ph type="dt" idx="10"/>
          </p:nvPr>
        </p:nvSpPr>
        <p:spPr>
          <a:xfrm>
            <a:off x="3849687" y="0"/>
            <a:ext cx="2946400" cy="496887"/>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SzPts val="1400"/>
              <a:buNone/>
              <a:def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SzPts val="1400"/>
              <a:buNone/>
              <a:def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SzPts val="1400"/>
              <a:buNone/>
              <a:def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SzPts val="1400"/>
              <a:buNone/>
              <a:def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SzPts val="1400"/>
              <a:buNone/>
              <a:def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SzPts val="1400"/>
              <a:buNone/>
              <a:def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SzPts val="1400"/>
              <a:buNone/>
              <a:def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SzPts val="1400"/>
              <a:buNone/>
              <a:def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SzPts val="1400"/>
              <a:buNone/>
              <a:def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Google Shape;5;n"/>
          <p:cNvSpPr>
            <a:spLocks noGrp="1" noRot="1" noChangeAspect="1"/>
          </p:cNvSpPr>
          <p:nvPr>
            <p:ph type="sldImg" idx="3"/>
          </p:nvPr>
        </p:nvSpPr>
        <p:spPr>
          <a:xfrm>
            <a:off x="917575" y="744537"/>
            <a:ext cx="4962525"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79450" y="4714875"/>
            <a:ext cx="5438775" cy="4467225"/>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9428162"/>
            <a:ext cx="2946400" cy="4968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SzPts val="1400"/>
              <a:buNone/>
              <a:def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SzPts val="1400"/>
              <a:buNone/>
              <a:def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SzPts val="1400"/>
              <a:buNone/>
              <a:def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SzPts val="1400"/>
              <a:buNone/>
              <a:def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SzPts val="1400"/>
              <a:buNone/>
              <a:def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SzPts val="1400"/>
              <a:buNone/>
              <a:def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SzPts val="1400"/>
              <a:buNone/>
              <a:def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SzPts val="1400"/>
              <a:buNone/>
              <a:def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n"/>
          <p:cNvSpPr txBox="1">
            <a:spLocks noGrp="1"/>
          </p:cNvSpPr>
          <p:nvPr>
            <p:ph type="sldNum" idx="12"/>
          </p:nvPr>
        </p:nvSpPr>
        <p:spPr>
          <a:xfrm>
            <a:off x="3849687" y="9428162"/>
            <a:ext cx="2946400" cy="4968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t>‹#›</a:t>
            </a:fld>
            <a:endPar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79450" y="4714875"/>
            <a:ext cx="5438775" cy="44672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txBox="1">
            <a:spLocks noGrp="1"/>
          </p:cNvSpPr>
          <p:nvPr>
            <p:ph type="body" idx="1"/>
          </p:nvPr>
        </p:nvSpPr>
        <p:spPr>
          <a:xfrm>
            <a:off x="679450" y="4714875"/>
            <a:ext cx="5438775" cy="44672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5: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68832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txBox="1">
            <a:spLocks noGrp="1"/>
          </p:cNvSpPr>
          <p:nvPr>
            <p:ph type="body" idx="1"/>
          </p:nvPr>
        </p:nvSpPr>
        <p:spPr>
          <a:xfrm>
            <a:off x="679450" y="4714875"/>
            <a:ext cx="5438775" cy="44672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5: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6605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txBox="1">
            <a:spLocks noGrp="1"/>
          </p:cNvSpPr>
          <p:nvPr>
            <p:ph type="body" idx="1"/>
          </p:nvPr>
        </p:nvSpPr>
        <p:spPr>
          <a:xfrm>
            <a:off x="679450" y="4714875"/>
            <a:ext cx="5438775" cy="44672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5: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4744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txBox="1">
            <a:spLocks noGrp="1"/>
          </p:cNvSpPr>
          <p:nvPr>
            <p:ph type="body" idx="1"/>
          </p:nvPr>
        </p:nvSpPr>
        <p:spPr>
          <a:xfrm>
            <a:off x="679450" y="4714875"/>
            <a:ext cx="5438775" cy="44672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5: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9767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txBox="1">
            <a:spLocks noGrp="1"/>
          </p:cNvSpPr>
          <p:nvPr>
            <p:ph type="body" idx="1"/>
          </p:nvPr>
        </p:nvSpPr>
        <p:spPr>
          <a:xfrm>
            <a:off x="679450" y="4714875"/>
            <a:ext cx="5438775" cy="44672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5: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7011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txBox="1">
            <a:spLocks noGrp="1"/>
          </p:cNvSpPr>
          <p:nvPr>
            <p:ph type="body" idx="1"/>
          </p:nvPr>
        </p:nvSpPr>
        <p:spPr>
          <a:xfrm>
            <a:off x="679450" y="4714875"/>
            <a:ext cx="5438775" cy="44672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5: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3120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txBox="1">
            <a:spLocks noGrp="1"/>
          </p:cNvSpPr>
          <p:nvPr>
            <p:ph type="body" idx="1"/>
          </p:nvPr>
        </p:nvSpPr>
        <p:spPr>
          <a:xfrm>
            <a:off x="679450" y="4714875"/>
            <a:ext cx="5438775" cy="44672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5: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23685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txBox="1">
            <a:spLocks noGrp="1"/>
          </p:cNvSpPr>
          <p:nvPr>
            <p:ph type="body" idx="1"/>
          </p:nvPr>
        </p:nvSpPr>
        <p:spPr>
          <a:xfrm>
            <a:off x="679450" y="4714875"/>
            <a:ext cx="5438775" cy="44672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5: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6198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txBox="1">
            <a:spLocks noGrp="1"/>
          </p:cNvSpPr>
          <p:nvPr>
            <p:ph type="body" idx="1"/>
          </p:nvPr>
        </p:nvSpPr>
        <p:spPr>
          <a:xfrm>
            <a:off x="679450" y="4714875"/>
            <a:ext cx="5438775" cy="44672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5: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9583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txBox="1">
            <a:spLocks noGrp="1"/>
          </p:cNvSpPr>
          <p:nvPr>
            <p:ph type="body" idx="1"/>
          </p:nvPr>
        </p:nvSpPr>
        <p:spPr>
          <a:xfrm>
            <a:off x="679450" y="4714875"/>
            <a:ext cx="5438775" cy="44672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5: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5504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txBox="1">
            <a:spLocks noGrp="1"/>
          </p:cNvSpPr>
          <p:nvPr>
            <p:ph type="body" idx="1"/>
          </p:nvPr>
        </p:nvSpPr>
        <p:spPr>
          <a:xfrm>
            <a:off x="679450" y="4714875"/>
            <a:ext cx="5438775" cy="44672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3: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txBox="1">
            <a:spLocks noGrp="1"/>
          </p:cNvSpPr>
          <p:nvPr>
            <p:ph type="body" idx="1"/>
          </p:nvPr>
        </p:nvSpPr>
        <p:spPr>
          <a:xfrm>
            <a:off x="679450" y="4714875"/>
            <a:ext cx="5438775" cy="44672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5: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8407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txBox="1">
            <a:spLocks noGrp="1"/>
          </p:cNvSpPr>
          <p:nvPr>
            <p:ph type="body" idx="1"/>
          </p:nvPr>
        </p:nvSpPr>
        <p:spPr>
          <a:xfrm>
            <a:off x="679450" y="4714875"/>
            <a:ext cx="5438775" cy="44672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5: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27599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txBox="1">
            <a:spLocks noGrp="1"/>
          </p:cNvSpPr>
          <p:nvPr>
            <p:ph type="body" idx="1"/>
          </p:nvPr>
        </p:nvSpPr>
        <p:spPr>
          <a:xfrm>
            <a:off x="679450" y="4714875"/>
            <a:ext cx="5438775" cy="44672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5: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36795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txBox="1">
            <a:spLocks noGrp="1"/>
          </p:cNvSpPr>
          <p:nvPr>
            <p:ph type="body" idx="1"/>
          </p:nvPr>
        </p:nvSpPr>
        <p:spPr>
          <a:xfrm>
            <a:off x="679450" y="4714875"/>
            <a:ext cx="5438775" cy="44672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5: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23545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txBox="1">
            <a:spLocks noGrp="1"/>
          </p:cNvSpPr>
          <p:nvPr>
            <p:ph type="body" idx="1"/>
          </p:nvPr>
        </p:nvSpPr>
        <p:spPr>
          <a:xfrm>
            <a:off x="679450" y="4714875"/>
            <a:ext cx="5438775" cy="44672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5: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05003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txBox="1">
            <a:spLocks noGrp="1"/>
          </p:cNvSpPr>
          <p:nvPr>
            <p:ph type="body" idx="1"/>
          </p:nvPr>
        </p:nvSpPr>
        <p:spPr>
          <a:xfrm>
            <a:off x="679450" y="4714875"/>
            <a:ext cx="5438775" cy="44672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5: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457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txBox="1">
            <a:spLocks noGrp="1"/>
          </p:cNvSpPr>
          <p:nvPr>
            <p:ph type="body" idx="1"/>
          </p:nvPr>
        </p:nvSpPr>
        <p:spPr>
          <a:xfrm>
            <a:off x="679450" y="4714875"/>
            <a:ext cx="5438775" cy="44672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5: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0563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txBox="1">
            <a:spLocks noGrp="1"/>
          </p:cNvSpPr>
          <p:nvPr>
            <p:ph type="body" idx="1"/>
          </p:nvPr>
        </p:nvSpPr>
        <p:spPr>
          <a:xfrm>
            <a:off x="679450" y="4714875"/>
            <a:ext cx="5438775" cy="44672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2:notes"/>
          <p:cNvSpPr>
            <a:spLocks noGrp="1" noRot="1" noChangeAspect="1"/>
          </p:cNvSpPr>
          <p:nvPr>
            <p:ph type="sldImg" idx="2"/>
          </p:nvPr>
        </p:nvSpPr>
        <p:spPr>
          <a:xfrm>
            <a:off x="917575" y="744537"/>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txBox="1">
            <a:spLocks noGrp="1"/>
          </p:cNvSpPr>
          <p:nvPr>
            <p:ph type="body" idx="1"/>
          </p:nvPr>
        </p:nvSpPr>
        <p:spPr>
          <a:xfrm>
            <a:off x="679450" y="4714875"/>
            <a:ext cx="5438775" cy="44672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5: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0374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txBox="1">
            <a:spLocks noGrp="1"/>
          </p:cNvSpPr>
          <p:nvPr>
            <p:ph type="body" idx="1"/>
          </p:nvPr>
        </p:nvSpPr>
        <p:spPr>
          <a:xfrm>
            <a:off x="679450" y="4714875"/>
            <a:ext cx="5438775" cy="44672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5: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0728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txBox="1">
            <a:spLocks noGrp="1"/>
          </p:cNvSpPr>
          <p:nvPr>
            <p:ph type="body" idx="1"/>
          </p:nvPr>
        </p:nvSpPr>
        <p:spPr>
          <a:xfrm>
            <a:off x="679450" y="4714875"/>
            <a:ext cx="5438775" cy="44672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5: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9600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txBox="1">
            <a:spLocks noGrp="1"/>
          </p:cNvSpPr>
          <p:nvPr>
            <p:ph type="body" idx="1"/>
          </p:nvPr>
        </p:nvSpPr>
        <p:spPr>
          <a:xfrm>
            <a:off x="679450" y="4714875"/>
            <a:ext cx="5438775" cy="44672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5: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txBox="1">
            <a:spLocks noGrp="1"/>
          </p:cNvSpPr>
          <p:nvPr>
            <p:ph type="body" idx="1"/>
          </p:nvPr>
        </p:nvSpPr>
        <p:spPr>
          <a:xfrm>
            <a:off x="679450" y="4714875"/>
            <a:ext cx="5438775" cy="44672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5: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txBox="1">
            <a:spLocks noGrp="1"/>
          </p:cNvSpPr>
          <p:nvPr>
            <p:ph type="body" idx="1"/>
          </p:nvPr>
        </p:nvSpPr>
        <p:spPr>
          <a:xfrm>
            <a:off x="679450" y="4714875"/>
            <a:ext cx="5438775" cy="44672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5: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5017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txBox="1">
            <a:spLocks noGrp="1"/>
          </p:cNvSpPr>
          <p:nvPr>
            <p:ph type="body" idx="1"/>
          </p:nvPr>
        </p:nvSpPr>
        <p:spPr>
          <a:xfrm>
            <a:off x="679450" y="4714875"/>
            <a:ext cx="5438775" cy="44672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5: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0727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1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 name="Google Shape;17;p16"/>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 name="Google Shape;18;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panose="020F050202020403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98989"/>
              </a:buClr>
              <a:buSzPts val="1200"/>
              <a:buFont typeface="Calibri" panose="020F050202020403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98989"/>
              </a:buClr>
              <a:buSzPts val="1200"/>
              <a:buFont typeface="Calibri" panose="020F050202020403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98989"/>
              </a:buClr>
              <a:buSzPts val="1200"/>
              <a:buFont typeface="Calibri" panose="020F050202020403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98989"/>
              </a:buClr>
              <a:buSzPts val="1200"/>
              <a:buFont typeface="Calibri" panose="020F050202020403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98989"/>
              </a:buClr>
              <a:buSzPts val="1200"/>
              <a:buFont typeface="Calibri" panose="020F050202020403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98989"/>
              </a:buClr>
              <a:buSzPts val="1200"/>
              <a:buFont typeface="Calibri" panose="020F050202020403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98989"/>
              </a:buClr>
              <a:buSzPts val="1200"/>
              <a:buFont typeface="Calibri" panose="020F050202020403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98989"/>
              </a:buClr>
              <a:buSzPts val="1200"/>
              <a:buFont typeface="Calibri" panose="020F050202020403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2"/>
        <p:cNvGrpSpPr/>
        <p:nvPr/>
      </p:nvGrpSpPr>
      <p:grpSpPr>
        <a:xfrm>
          <a:off x="0" y="0"/>
          <a:ext cx="0" cy="0"/>
          <a:chOff x="0" y="0"/>
          <a:chExt cx="0" cy="0"/>
        </a:xfrm>
      </p:grpSpPr>
      <p:sp>
        <p:nvSpPr>
          <p:cNvPr id="73" name="Google Shape;73;p2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4" name="Google Shape;74;p2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75" name="Google Shape;75;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8"/>
        <p:cNvGrpSpPr/>
        <p:nvPr/>
      </p:nvGrpSpPr>
      <p:grpSpPr>
        <a:xfrm>
          <a:off x="0" y="0"/>
          <a:ext cx="0" cy="0"/>
          <a:chOff x="0" y="0"/>
          <a:chExt cx="0" cy="0"/>
        </a:xfrm>
      </p:grpSpPr>
      <p:sp>
        <p:nvSpPr>
          <p:cNvPr id="79" name="Google Shape;79;p26"/>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0" name="Google Shape;80;p26"/>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81" name="Google Shape;81;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Google Shape;22;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5"/>
        <p:cNvGrpSpPr/>
        <p:nvPr/>
      </p:nvGrpSpPr>
      <p:grpSpPr>
        <a:xfrm>
          <a:off x="0" y="0"/>
          <a:ext cx="0" cy="0"/>
          <a:chOff x="0" y="0"/>
          <a:chExt cx="0" cy="0"/>
        </a:xfrm>
      </p:grpSpPr>
      <p:sp>
        <p:nvSpPr>
          <p:cNvPr id="26" name="Google Shape;26;p18"/>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7" name="Google Shape;27;p18"/>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 name="Google Shape;28;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1"/>
        <p:cNvGrpSpPr/>
        <p:nvPr/>
      </p:nvGrpSpPr>
      <p:grpSpPr>
        <a:xfrm>
          <a:off x="0" y="0"/>
          <a:ext cx="0" cy="0"/>
          <a:chOff x="0" y="0"/>
          <a:chExt cx="0" cy="0"/>
        </a:xfrm>
      </p:grpSpPr>
      <p:sp>
        <p:nvSpPr>
          <p:cNvPr id="32" name="Google Shape;32;p19"/>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3" name="Google Shape;33;p19"/>
          <p:cNvSpPr txBox="1">
            <a:spLocks noGrp="1"/>
          </p:cNvSpPr>
          <p:nvPr>
            <p:ph type="body" idx="1"/>
          </p:nvPr>
        </p:nvSpPr>
        <p:spPr>
          <a:xfrm rot="5400000">
            <a:off x="2309019" y="-251619"/>
            <a:ext cx="4525962"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 name="Google Shape;34;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7"/>
        <p:cNvGrpSpPr/>
        <p:nvPr/>
      </p:nvGrpSpPr>
      <p:grpSpPr>
        <a:xfrm>
          <a:off x="0" y="0"/>
          <a:ext cx="0" cy="0"/>
          <a:chOff x="0" y="0"/>
          <a:chExt cx="0" cy="0"/>
        </a:xfrm>
      </p:grpSpPr>
      <p:sp>
        <p:nvSpPr>
          <p:cNvPr id="38" name="Google Shape;38;p2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9" name="Google Shape;39;p20"/>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rmAutofit/>
          </a:bodyPr>
          <a:lstStyle>
            <a:lvl1pPr marR="0" lvl="0" algn="l" rtl="0">
              <a:spcBef>
                <a:spcPts val="640"/>
              </a:spcBef>
              <a:spcAft>
                <a:spcPts val="0"/>
              </a:spcAft>
              <a:buClr>
                <a:schemeClr val="dk1"/>
              </a:buClr>
              <a:buSzPts val="3200"/>
              <a:buFont typeface="Arial" panose="020B060402020209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560"/>
              </a:spcBef>
              <a:spcAft>
                <a:spcPts val="0"/>
              </a:spcAft>
              <a:buClr>
                <a:schemeClr val="dk1"/>
              </a:buClr>
              <a:buSzPts val="2800"/>
              <a:buFont typeface="Arial" panose="020B0604020202090204"/>
              <a:buNone/>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480"/>
              </a:spcBef>
              <a:spcAft>
                <a:spcPts val="0"/>
              </a:spcAft>
              <a:buClr>
                <a:schemeClr val="dk1"/>
              </a:buClr>
              <a:buSzPts val="2400"/>
              <a:buFont typeface="Arial" panose="020B060402020209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400"/>
              </a:spcBef>
              <a:spcAft>
                <a:spcPts val="0"/>
              </a:spcAft>
              <a:buClr>
                <a:schemeClr val="dk1"/>
              </a:buClr>
              <a:buSzPts val="2000"/>
              <a:buFont typeface="Arial" panose="020B060402020209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400"/>
              </a:spcBef>
              <a:spcAft>
                <a:spcPts val="0"/>
              </a:spcAft>
              <a:buClr>
                <a:schemeClr val="dk1"/>
              </a:buClr>
              <a:buSzPts val="2000"/>
              <a:buFont typeface="Arial" panose="020B060402020209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400"/>
              </a:spcBef>
              <a:spcAft>
                <a:spcPts val="0"/>
              </a:spcAft>
              <a:buClr>
                <a:schemeClr val="dk1"/>
              </a:buClr>
              <a:buSzPts val="2000"/>
              <a:buFont typeface="Arial" panose="020B060402020209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400"/>
              </a:spcBef>
              <a:spcAft>
                <a:spcPts val="0"/>
              </a:spcAft>
              <a:buClr>
                <a:schemeClr val="dk1"/>
              </a:buClr>
              <a:buSzPts val="2000"/>
              <a:buFont typeface="Arial" panose="020B060402020209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400"/>
              </a:spcBef>
              <a:spcAft>
                <a:spcPts val="0"/>
              </a:spcAft>
              <a:buClr>
                <a:schemeClr val="dk1"/>
              </a:buClr>
              <a:buSzPts val="2000"/>
              <a:buFont typeface="Arial" panose="020B060402020209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400"/>
              </a:spcBef>
              <a:spcAft>
                <a:spcPts val="0"/>
              </a:spcAft>
              <a:buClr>
                <a:schemeClr val="dk1"/>
              </a:buClr>
              <a:buSzPts val="2000"/>
              <a:buFont typeface="Arial" panose="020B060402020209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0" name="Google Shape;40;p2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41" name="Google Shape;41;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4"/>
        <p:cNvGrpSpPr/>
        <p:nvPr/>
      </p:nvGrpSpPr>
      <p:grpSpPr>
        <a:xfrm>
          <a:off x="0" y="0"/>
          <a:ext cx="0" cy="0"/>
          <a:chOff x="0" y="0"/>
          <a:chExt cx="0" cy="0"/>
        </a:xfrm>
      </p:grpSpPr>
      <p:sp>
        <p:nvSpPr>
          <p:cNvPr id="45" name="Google Shape;45;p21"/>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6" name="Google Shape;46;p21"/>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47" name="Google Shape;47;p21"/>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48" name="Google Shape;48;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2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3" name="Google Shape;53;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6"/>
        <p:cNvGrpSpPr/>
        <p:nvPr/>
      </p:nvGrpSpPr>
      <p:grpSpPr>
        <a:xfrm>
          <a:off x="0" y="0"/>
          <a:ext cx="0" cy="0"/>
          <a:chOff x="0" y="0"/>
          <a:chExt cx="0" cy="0"/>
        </a:xfrm>
      </p:grpSpPr>
      <p:sp>
        <p:nvSpPr>
          <p:cNvPr id="57" name="Google Shape;57;p23"/>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8" name="Google Shape;58;p23"/>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9" name="Google Shape;59;p23"/>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60" name="Google Shape;60;p23"/>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61" name="Google Shape;61;p23"/>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62" name="Google Shape;62;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5"/>
        <p:cNvGrpSpPr/>
        <p:nvPr/>
      </p:nvGrpSpPr>
      <p:grpSpPr>
        <a:xfrm>
          <a:off x="0" y="0"/>
          <a:ext cx="0" cy="0"/>
          <a:chOff x="0" y="0"/>
          <a:chExt cx="0" cy="0"/>
        </a:xfrm>
      </p:grpSpPr>
      <p:sp>
        <p:nvSpPr>
          <p:cNvPr id="66" name="Google Shape;66;p2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7" name="Google Shape;67;p24"/>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68" name="Google Shape;68;p24"/>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69" name="Google Shape;69;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1" name="Google Shape;11;p15"/>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panose="020B060402020209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spcBef>
                <a:spcPts val="560"/>
              </a:spcBef>
              <a:spcAft>
                <a:spcPts val="0"/>
              </a:spcAft>
              <a:buClr>
                <a:schemeClr val="dk1"/>
              </a:buClr>
              <a:buSzPts val="2800"/>
              <a:buFont typeface="Arial" panose="020B060402020209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spcBef>
                <a:spcPts val="480"/>
              </a:spcBef>
              <a:spcAft>
                <a:spcPts val="0"/>
              </a:spcAft>
              <a:buClr>
                <a:schemeClr val="dk1"/>
              </a:buClr>
              <a:buSzPts val="2400"/>
              <a:buFont typeface="Arial" panose="020B060402020209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spcBef>
                <a:spcPts val="400"/>
              </a:spcBef>
              <a:spcAft>
                <a:spcPts val="0"/>
              </a:spcAft>
              <a:buClr>
                <a:schemeClr val="dk1"/>
              </a:buClr>
              <a:buSzPts val="2000"/>
              <a:buFont typeface="Arial" panose="020B060402020209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spcBef>
                <a:spcPts val="400"/>
              </a:spcBef>
              <a:spcAft>
                <a:spcPts val="0"/>
              </a:spcAft>
              <a:buClr>
                <a:schemeClr val="dk1"/>
              </a:buClr>
              <a:buSzPts val="2000"/>
              <a:buFont typeface="Arial" panose="020B060402020209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spcBef>
                <a:spcPts val="400"/>
              </a:spcBef>
              <a:spcAft>
                <a:spcPts val="0"/>
              </a:spcAft>
              <a:buClr>
                <a:schemeClr val="dk1"/>
              </a:buClr>
              <a:buSzPts val="2000"/>
              <a:buFont typeface="Arial" panose="020B060402020209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spcBef>
                <a:spcPts val="400"/>
              </a:spcBef>
              <a:spcAft>
                <a:spcPts val="0"/>
              </a:spcAft>
              <a:buClr>
                <a:schemeClr val="dk1"/>
              </a:buClr>
              <a:buSzPts val="2000"/>
              <a:buFont typeface="Arial" panose="020B060402020209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spcBef>
                <a:spcPts val="400"/>
              </a:spcBef>
              <a:spcAft>
                <a:spcPts val="0"/>
              </a:spcAft>
              <a:buClr>
                <a:schemeClr val="dk1"/>
              </a:buClr>
              <a:buSzPts val="2000"/>
              <a:buFont typeface="Arial" panose="020B060402020209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spcBef>
                <a:spcPts val="400"/>
              </a:spcBef>
              <a:spcAft>
                <a:spcPts val="0"/>
              </a:spcAft>
              <a:buClr>
                <a:schemeClr val="dk1"/>
              </a:buClr>
              <a:buSzPts val="2000"/>
              <a:buFont typeface="Arial" panose="020B060402020209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2" name="Google Shape;12;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3" name="Google Shape;13;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4" name="Google Shape;14;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Calibri" panose="020F050202020403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898989"/>
              </a:buClr>
              <a:buSzPts val="1200"/>
              <a:buFont typeface="Calibri" panose="020F050202020403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898989"/>
              </a:buClr>
              <a:buSzPts val="1200"/>
              <a:buFont typeface="Calibri" panose="020F050202020403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898989"/>
              </a:buClr>
              <a:buSzPts val="1200"/>
              <a:buFont typeface="Calibri" panose="020F050202020403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898989"/>
              </a:buClr>
              <a:buSzPts val="1200"/>
              <a:buFont typeface="Calibri" panose="020F050202020403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898989"/>
              </a:buClr>
              <a:buSzPts val="1200"/>
              <a:buFont typeface="Calibri" panose="020F050202020403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898989"/>
              </a:buClr>
              <a:buSzPts val="1200"/>
              <a:buFont typeface="Calibri" panose="020F050202020403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898989"/>
              </a:buClr>
              <a:buSzPts val="1200"/>
              <a:buFont typeface="Calibri" panose="020F050202020403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898989"/>
              </a:buClr>
              <a:buSzPts val="1200"/>
              <a:buFont typeface="Calibri" panose="020F050202020403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panose="020B0604020202090204"/>
              <a:ea typeface="Arial" panose="020B0604020202090204"/>
              <a:cs typeface="Arial" panose="020B0604020202090204"/>
              <a:sym typeface="Arial" panose="020B0604020202090204"/>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87"/>
        <p:cNvGrpSpPr/>
        <p:nvPr/>
      </p:nvGrpSpPr>
      <p:grpSpPr>
        <a:xfrm>
          <a:off x="0" y="0"/>
          <a:ext cx="0" cy="0"/>
          <a:chOff x="0" y="0"/>
          <a:chExt cx="0" cy="0"/>
        </a:xfrm>
      </p:grpSpPr>
      <p:sp>
        <p:nvSpPr>
          <p:cNvPr id="88" name="Google Shape;88;p1"/>
          <p:cNvSpPr txBox="1">
            <a:spLocks noGrp="1"/>
          </p:cNvSpPr>
          <p:nvPr>
            <p:ph type="title"/>
          </p:nvPr>
        </p:nvSpPr>
        <p:spPr>
          <a:xfrm>
            <a:off x="0" y="476250"/>
            <a:ext cx="4439265" cy="989965"/>
          </a:xfrm>
          <a:prstGeom prst="rect">
            <a:avLst/>
          </a:prstGeom>
          <a:noFill/>
          <a:ln>
            <a:noFill/>
          </a:ln>
        </p:spPr>
        <p:txBody>
          <a:bodyPr spcFirstLastPara="1" wrap="square" lIns="91425" tIns="45700" rIns="91425" bIns="45700" anchor="ctr" anchorCtr="0">
            <a:noAutofit/>
          </a:bodyPr>
          <a:lstStyle/>
          <a:p>
            <a:pPr marL="457200" lvl="0" algn="l">
              <a:buClr>
                <a:srgbClr val="FFFFFF"/>
              </a:buClr>
              <a:buSzPts val="3600"/>
            </a:pPr>
            <a:r>
              <a:rPr lang="en-US" sz="3600" dirty="0">
                <a:solidFill>
                  <a:srgbClr val="FFFFFF"/>
                </a:solidFill>
              </a:rPr>
              <a:t>An Analysis of Convolutional Neural Network</a:t>
            </a:r>
          </a:p>
        </p:txBody>
      </p:sp>
      <p:sp>
        <p:nvSpPr>
          <p:cNvPr id="2" name="文本框 0"/>
          <p:cNvSpPr txBox="1"/>
          <p:nvPr/>
        </p:nvSpPr>
        <p:spPr>
          <a:xfrm>
            <a:off x="5654312" y="1250769"/>
            <a:ext cx="3369945" cy="2308324"/>
          </a:xfrm>
          <a:prstGeom prst="rect">
            <a:avLst/>
          </a:prstGeom>
          <a:noFill/>
        </p:spPr>
        <p:txBody>
          <a:bodyPr wrap="square" rtlCol="0" anchor="t">
            <a:spAutoFit/>
          </a:bodyPr>
          <a:lstStyle/>
          <a:p>
            <a:r>
              <a:rPr lang="en-US" sz="2400" dirty="0">
                <a:solidFill>
                  <a:schemeClr val="tx1"/>
                </a:solidFill>
                <a:effectLst>
                  <a:outerShdw blurRad="38100" dist="19050" dir="2700000" algn="tl" rotWithShape="0">
                    <a:schemeClr val="dk1">
                      <a:alpha val="40000"/>
                    </a:schemeClr>
                  </a:outerShdw>
                </a:effectLst>
                <a:latin typeface="Calibri" panose="020F0502020204030204"/>
                <a:ea typeface="Calibri" panose="020F0502020204030204"/>
                <a:cs typeface="Calibri" panose="020F0502020204030204"/>
                <a:sym typeface="+mn-ea"/>
              </a:rPr>
              <a:t>Lan Yiyuan:55614744</a:t>
            </a:r>
          </a:p>
          <a:p>
            <a:r>
              <a:rPr lang="en-US" sz="2400" dirty="0">
                <a:solidFill>
                  <a:schemeClr val="tx1"/>
                </a:solidFill>
                <a:effectLst>
                  <a:outerShdw blurRad="38100" dist="19050" dir="2700000" algn="tl" rotWithShape="0">
                    <a:schemeClr val="dk1">
                      <a:alpha val="40000"/>
                    </a:schemeClr>
                  </a:outerShdw>
                </a:effectLst>
                <a:latin typeface="Calibri" panose="020F0502020204030204"/>
                <a:ea typeface="Calibri" panose="020F0502020204030204"/>
                <a:cs typeface="Calibri" panose="020F0502020204030204"/>
                <a:sym typeface="+mn-ea"/>
              </a:rPr>
              <a:t>Sun </a:t>
            </a:r>
            <a:r>
              <a:rPr lang="en-US" sz="2400" dirty="0" err="1">
                <a:solidFill>
                  <a:schemeClr val="tx1"/>
                </a:solidFill>
                <a:effectLst>
                  <a:outerShdw blurRad="38100" dist="19050" dir="2700000" algn="tl" rotWithShape="0">
                    <a:schemeClr val="dk1">
                      <a:alpha val="40000"/>
                    </a:schemeClr>
                  </a:outerShdw>
                </a:effectLst>
                <a:latin typeface="Calibri" panose="020F0502020204030204"/>
                <a:ea typeface="Calibri" panose="020F0502020204030204"/>
                <a:cs typeface="Calibri" panose="020F0502020204030204"/>
                <a:sym typeface="+mn-ea"/>
              </a:rPr>
              <a:t>Jingyao</a:t>
            </a:r>
            <a:r>
              <a:rPr lang="en-US" sz="2400" dirty="0">
                <a:solidFill>
                  <a:schemeClr val="tx1"/>
                </a:solidFill>
                <a:effectLst>
                  <a:outerShdw blurRad="38100" dist="19050" dir="2700000" algn="tl" rotWithShape="0">
                    <a:schemeClr val="dk1">
                      <a:alpha val="40000"/>
                    </a:schemeClr>
                  </a:outerShdw>
                </a:effectLst>
                <a:latin typeface="Calibri" panose="020F0502020204030204"/>
                <a:ea typeface="Calibri" panose="020F0502020204030204"/>
                <a:cs typeface="Calibri" panose="020F0502020204030204"/>
                <a:sym typeface="+mn-ea"/>
              </a:rPr>
              <a:t>: 55880040</a:t>
            </a:r>
          </a:p>
          <a:p>
            <a:r>
              <a:rPr lang="en-US" sz="2400" dirty="0">
                <a:solidFill>
                  <a:schemeClr val="tx1"/>
                </a:solidFill>
                <a:effectLst>
                  <a:outerShdw blurRad="38100" dist="19050" dir="2700000" algn="tl" rotWithShape="0">
                    <a:schemeClr val="dk1">
                      <a:alpha val="40000"/>
                    </a:schemeClr>
                  </a:outerShdw>
                </a:effectLst>
                <a:latin typeface="Calibri" panose="020F0502020204030204"/>
                <a:ea typeface="Calibri" panose="020F0502020204030204"/>
                <a:cs typeface="Calibri" panose="020F0502020204030204"/>
                <a:sym typeface="+mn-ea"/>
              </a:rPr>
              <a:t>Zou Shuang: 55911609</a:t>
            </a:r>
          </a:p>
          <a:p>
            <a:r>
              <a:rPr lang="en-US" sz="2400" dirty="0">
                <a:solidFill>
                  <a:schemeClr val="tx1"/>
                </a:solidFill>
                <a:effectLst>
                  <a:outerShdw blurRad="38100" dist="19050" dir="2700000" algn="tl" rotWithShape="0">
                    <a:schemeClr val="dk1">
                      <a:alpha val="40000"/>
                    </a:schemeClr>
                  </a:outerShdw>
                </a:effectLst>
                <a:latin typeface="Calibri" panose="020F0502020204030204"/>
                <a:ea typeface="Calibri" panose="020F0502020204030204"/>
                <a:cs typeface="Calibri" panose="020F0502020204030204"/>
                <a:sym typeface="+mn-ea"/>
              </a:rPr>
              <a:t>Li Yixin：55975771</a:t>
            </a:r>
          </a:p>
          <a:p>
            <a:r>
              <a:rPr lang="en-US" sz="2400" dirty="0">
                <a:solidFill>
                  <a:schemeClr val="tx1"/>
                </a:solidFill>
                <a:effectLst>
                  <a:outerShdw blurRad="38100" dist="19050" dir="2700000" algn="tl" rotWithShape="0">
                    <a:schemeClr val="dk1">
                      <a:alpha val="40000"/>
                    </a:schemeClr>
                  </a:outerShdw>
                </a:effectLst>
                <a:latin typeface="Calibri" panose="020F0502020204030204"/>
                <a:ea typeface="Calibri" panose="020F0502020204030204"/>
                <a:cs typeface="Calibri" panose="020F0502020204030204"/>
                <a:sym typeface="+mn-ea"/>
              </a:rPr>
              <a:t>Du </a:t>
            </a:r>
            <a:r>
              <a:rPr lang="en-US" sz="2400" dirty="0" err="1">
                <a:solidFill>
                  <a:schemeClr val="tx1"/>
                </a:solidFill>
                <a:effectLst>
                  <a:outerShdw blurRad="38100" dist="19050" dir="2700000" algn="tl" rotWithShape="0">
                    <a:schemeClr val="dk1">
                      <a:alpha val="40000"/>
                    </a:schemeClr>
                  </a:outerShdw>
                </a:effectLst>
                <a:latin typeface="Calibri" panose="020F0502020204030204"/>
                <a:ea typeface="Calibri" panose="020F0502020204030204"/>
                <a:cs typeface="Calibri" panose="020F0502020204030204"/>
                <a:sym typeface="+mn-ea"/>
              </a:rPr>
              <a:t>Kejun</a:t>
            </a:r>
            <a:r>
              <a:rPr lang="en-US" sz="2400" dirty="0">
                <a:solidFill>
                  <a:schemeClr val="tx1"/>
                </a:solidFill>
                <a:effectLst>
                  <a:outerShdw blurRad="38100" dist="19050" dir="2700000" algn="tl" rotWithShape="0">
                    <a:schemeClr val="dk1">
                      <a:alpha val="40000"/>
                    </a:schemeClr>
                  </a:outerShdw>
                </a:effectLst>
                <a:latin typeface="Calibri" panose="020F0502020204030204"/>
                <a:ea typeface="Calibri" panose="020F0502020204030204"/>
                <a:cs typeface="Calibri" panose="020F0502020204030204"/>
                <a:sym typeface="+mn-ea"/>
              </a:rPr>
              <a:t>: 56075096</a:t>
            </a:r>
          </a:p>
          <a:p>
            <a:endParaRPr lang="en-US" sz="2400" dirty="0">
              <a:solidFill>
                <a:schemeClr val="tx1"/>
              </a:solidFill>
              <a:effectLst>
                <a:outerShdw blurRad="38100" dist="19050" dir="2700000" algn="tl" rotWithShape="0">
                  <a:schemeClr val="dk1">
                    <a:alpha val="40000"/>
                  </a:schemeClr>
                </a:outerShdw>
              </a:effectLst>
              <a:latin typeface="Calibri" panose="020F0502020204030204"/>
              <a:ea typeface="Calibri" panose="020F0502020204030204"/>
              <a:cs typeface="Calibri" panose="020F050202020403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14"/>
        <p:cNvGrpSpPr/>
        <p:nvPr/>
      </p:nvGrpSpPr>
      <p:grpSpPr>
        <a:xfrm>
          <a:off x="0" y="0"/>
          <a:ext cx="0" cy="0"/>
          <a:chOff x="0" y="0"/>
          <a:chExt cx="0" cy="0"/>
        </a:xfrm>
      </p:grpSpPr>
      <p:sp>
        <p:nvSpPr>
          <p:cNvPr id="116" name="Google Shape;116;p5"/>
          <p:cNvSpPr txBox="1"/>
          <p:nvPr/>
        </p:nvSpPr>
        <p:spPr>
          <a:xfrm>
            <a:off x="0" y="908050"/>
            <a:ext cx="8289758" cy="4175125"/>
          </a:xfrm>
          <a:prstGeom prst="rect">
            <a:avLst/>
          </a:prstGeom>
          <a:noFill/>
          <a:ln>
            <a:noFill/>
          </a:ln>
        </p:spPr>
        <p:txBody>
          <a:bodyPr spcFirstLastPara="1" wrap="square" lIns="91425" tIns="45700" rIns="91425" bIns="45700" anchor="t" anchorCtr="0">
            <a:noAutofit/>
          </a:bodyPr>
          <a:lstStyle/>
          <a:p>
            <a:pPr marL="463550" lvl="3">
              <a:buSzPts val="2000"/>
            </a:pPr>
            <a:r>
              <a:rPr lang="en-US" sz="2000" b="1" dirty="0">
                <a:latin typeface="Calibri" panose="020F0502020204030204"/>
                <a:ea typeface="Calibri" panose="020F0502020204030204"/>
                <a:cs typeface="Calibri" panose="020F0502020204030204"/>
                <a:sym typeface="Calibri" panose="020F0502020204030204"/>
              </a:rPr>
              <a:t>Result in Dataset MNIST</a:t>
            </a:r>
          </a:p>
          <a:p>
            <a:pPr marL="463550" marR="0" lvl="3" indent="0" algn="l" defTabSz="914400" rtl="0" eaLnBrk="1" fontAlgn="auto" latinLnBrk="0" hangingPunct="1">
              <a:lnSpc>
                <a:spcPct val="100000"/>
              </a:lnSpc>
              <a:spcBef>
                <a:spcPts val="0"/>
              </a:spcBef>
              <a:spcAft>
                <a:spcPts val="0"/>
              </a:spcAft>
              <a:buClr>
                <a:srgbClr val="000000"/>
              </a:buClr>
              <a:buSzPts val="2000"/>
              <a:buFont typeface="Arial" panose="020B0604020202090204"/>
              <a:buNone/>
              <a:tabLst/>
              <a:defRPr/>
            </a:pPr>
            <a:endParaRPr kumimoji="0" lang="en-US" sz="2000" b="1" i="0" u="none" strike="noStrike" kern="0" cap="none" spc="0" normalizeH="0" baseline="0" noProof="0" dirty="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a:p>
            <a:pPr marL="463550" marR="0" lvl="3" indent="0" algn="l" defTabSz="914400" rtl="0" eaLnBrk="1" fontAlgn="auto" latinLnBrk="0" hangingPunct="1">
              <a:lnSpc>
                <a:spcPct val="100000"/>
              </a:lnSpc>
              <a:spcBef>
                <a:spcPts val="1200"/>
              </a:spcBef>
              <a:spcAft>
                <a:spcPts val="0"/>
              </a:spcAft>
              <a:buClr>
                <a:srgbClr val="000000"/>
              </a:buClr>
              <a:buSzPts val="1800"/>
              <a:buFont typeface="Calibri" panose="020F0502020204030204"/>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7" name="Google Shape;117;p5"/>
          <p:cNvSpPr txBox="1">
            <a:spLocks noGrp="1"/>
          </p:cNvSpPr>
          <p:nvPr>
            <p:ph type="title"/>
          </p:nvPr>
        </p:nvSpPr>
        <p:spPr>
          <a:xfrm>
            <a:off x="0" y="274637"/>
            <a:ext cx="9144000" cy="490537"/>
          </a:xfrm>
          <a:prstGeom prst="rect">
            <a:avLst/>
          </a:prstGeom>
          <a:noFill/>
          <a:ln>
            <a:noFill/>
          </a:ln>
        </p:spPr>
        <p:txBody>
          <a:bodyPr spcFirstLastPara="1" wrap="square" lIns="91425" tIns="45700" rIns="91425" bIns="45700" anchor="ctr" anchorCtr="0">
            <a:normAutofit fontScale="90000"/>
          </a:bodyPr>
          <a:lstStyle/>
          <a:p>
            <a:pPr marL="461645" lvl="0" algn="l">
              <a:buClr>
                <a:srgbClr val="99235E"/>
              </a:buClr>
              <a:buSzPts val="2700"/>
            </a:pPr>
            <a:r>
              <a:rPr lang="en-US" altLang="zh-CN" sz="2700" dirty="0">
                <a:solidFill>
                  <a:srgbClr val="99235E"/>
                </a:solidFill>
              </a:rPr>
              <a:t>3. </a:t>
            </a:r>
            <a:r>
              <a:rPr lang="en-US" altLang="zh-CN" sz="2700" dirty="0" err="1">
                <a:solidFill>
                  <a:srgbClr val="99235E"/>
                </a:solidFill>
              </a:rPr>
              <a:t>AlexNet</a:t>
            </a:r>
            <a:endParaRPr lang="en-US" sz="2700" b="0" i="0" u="none" dirty="0">
              <a:solidFill>
                <a:srgbClr val="99235E"/>
              </a:solidFill>
              <a:latin typeface="Calibri" panose="020F0502020204030204"/>
              <a:ea typeface="Calibri" panose="020F0502020204030204"/>
              <a:cs typeface="Calibri" panose="020F0502020204030204"/>
              <a:sym typeface="Calibri" panose="020F0502020204030204"/>
            </a:endParaRPr>
          </a:p>
        </p:txBody>
      </p:sp>
      <p:pic>
        <p:nvPicPr>
          <p:cNvPr id="2" name="图片 1">
            <a:extLst>
              <a:ext uri="{FF2B5EF4-FFF2-40B4-BE49-F238E27FC236}">
                <a16:creationId xmlns:a16="http://schemas.microsoft.com/office/drawing/2014/main" id="{B836540D-9279-B844-B107-44CA68992144}"/>
              </a:ext>
            </a:extLst>
          </p:cNvPr>
          <p:cNvPicPr>
            <a:picLocks noChangeAspect="1"/>
          </p:cNvPicPr>
          <p:nvPr/>
        </p:nvPicPr>
        <p:blipFill>
          <a:blip r:embed="rId4"/>
          <a:stretch>
            <a:fillRect/>
          </a:stretch>
        </p:blipFill>
        <p:spPr>
          <a:xfrm>
            <a:off x="1596044" y="1499678"/>
            <a:ext cx="6242857" cy="4327543"/>
          </a:xfrm>
          <a:prstGeom prst="rect">
            <a:avLst/>
          </a:prstGeom>
        </p:spPr>
      </p:pic>
    </p:spTree>
    <p:extLst>
      <p:ext uri="{BB962C8B-B14F-4D97-AF65-F5344CB8AC3E}">
        <p14:creationId xmlns:p14="http://schemas.microsoft.com/office/powerpoint/2010/main" val="1508165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14"/>
        <p:cNvGrpSpPr/>
        <p:nvPr/>
      </p:nvGrpSpPr>
      <p:grpSpPr>
        <a:xfrm>
          <a:off x="0" y="0"/>
          <a:ext cx="0" cy="0"/>
          <a:chOff x="0" y="0"/>
          <a:chExt cx="0" cy="0"/>
        </a:xfrm>
      </p:grpSpPr>
      <p:sp>
        <p:nvSpPr>
          <p:cNvPr id="116" name="Google Shape;116;p5"/>
          <p:cNvSpPr txBox="1"/>
          <p:nvPr/>
        </p:nvSpPr>
        <p:spPr>
          <a:xfrm>
            <a:off x="0" y="908050"/>
            <a:ext cx="8289758" cy="4175125"/>
          </a:xfrm>
          <a:prstGeom prst="rect">
            <a:avLst/>
          </a:prstGeom>
          <a:noFill/>
          <a:ln>
            <a:noFill/>
          </a:ln>
        </p:spPr>
        <p:txBody>
          <a:bodyPr spcFirstLastPara="1" wrap="square" lIns="91425" tIns="45700" rIns="91425" bIns="45700" anchor="t" anchorCtr="0">
            <a:noAutofit/>
          </a:bodyPr>
          <a:lstStyle/>
          <a:p>
            <a:pPr marL="463550" lvl="3">
              <a:buSzPts val="2000"/>
            </a:pPr>
            <a:r>
              <a:rPr lang="en-US" sz="2000" b="1" dirty="0">
                <a:latin typeface="Calibri" panose="020F0502020204030204"/>
                <a:ea typeface="Calibri" panose="020F0502020204030204"/>
                <a:cs typeface="Calibri" panose="020F0502020204030204"/>
                <a:sym typeface="Calibri" panose="020F0502020204030204"/>
              </a:rPr>
              <a:t>Result in Dataset CIFAR-10</a:t>
            </a:r>
            <a:endParaRPr kumimoji="0" lang="en-US" sz="2000" b="1" i="0" u="none" strike="noStrike" kern="0" cap="none" spc="0" normalizeH="0" baseline="0" noProof="0" dirty="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a:p>
            <a:pPr marL="463550" marR="0" lvl="3" indent="0" algn="l" defTabSz="914400" rtl="0" eaLnBrk="1" fontAlgn="auto" latinLnBrk="0" hangingPunct="1">
              <a:lnSpc>
                <a:spcPct val="100000"/>
              </a:lnSpc>
              <a:spcBef>
                <a:spcPts val="1200"/>
              </a:spcBef>
              <a:spcAft>
                <a:spcPts val="0"/>
              </a:spcAft>
              <a:buClr>
                <a:srgbClr val="000000"/>
              </a:buClr>
              <a:buSzPts val="1800"/>
              <a:buFont typeface="Calibri" panose="020F0502020204030204"/>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7" name="Google Shape;117;p5"/>
          <p:cNvSpPr txBox="1">
            <a:spLocks noGrp="1"/>
          </p:cNvSpPr>
          <p:nvPr>
            <p:ph type="title"/>
          </p:nvPr>
        </p:nvSpPr>
        <p:spPr>
          <a:xfrm>
            <a:off x="0" y="274637"/>
            <a:ext cx="9144000" cy="490537"/>
          </a:xfrm>
          <a:prstGeom prst="rect">
            <a:avLst/>
          </a:prstGeom>
          <a:noFill/>
          <a:ln>
            <a:noFill/>
          </a:ln>
        </p:spPr>
        <p:txBody>
          <a:bodyPr spcFirstLastPara="1" wrap="square" lIns="91425" tIns="45700" rIns="91425" bIns="45700" anchor="ctr" anchorCtr="0">
            <a:normAutofit fontScale="90000"/>
          </a:bodyPr>
          <a:lstStyle/>
          <a:p>
            <a:pPr marL="461645" lvl="0" algn="l">
              <a:buClr>
                <a:srgbClr val="99235E"/>
              </a:buClr>
              <a:buSzPts val="2700"/>
            </a:pPr>
            <a:r>
              <a:rPr lang="en-US" altLang="zh-CN" sz="2700" dirty="0">
                <a:solidFill>
                  <a:srgbClr val="99235E"/>
                </a:solidFill>
              </a:rPr>
              <a:t>3. </a:t>
            </a:r>
            <a:r>
              <a:rPr lang="en-US" altLang="zh-CN" sz="2700" dirty="0" err="1">
                <a:solidFill>
                  <a:srgbClr val="99235E"/>
                </a:solidFill>
              </a:rPr>
              <a:t>AlexNet</a:t>
            </a:r>
            <a:endParaRPr lang="en-US" sz="2700" b="0" i="0" u="none" dirty="0">
              <a:solidFill>
                <a:srgbClr val="99235E"/>
              </a:solidFill>
              <a:latin typeface="Calibri" panose="020F0502020204030204"/>
              <a:ea typeface="Calibri" panose="020F0502020204030204"/>
              <a:cs typeface="Calibri" panose="020F0502020204030204"/>
              <a:sym typeface="Calibri" panose="020F0502020204030204"/>
            </a:endParaRPr>
          </a:p>
        </p:txBody>
      </p:sp>
      <p:pic>
        <p:nvPicPr>
          <p:cNvPr id="3" name="图片 2">
            <a:extLst>
              <a:ext uri="{FF2B5EF4-FFF2-40B4-BE49-F238E27FC236}">
                <a16:creationId xmlns:a16="http://schemas.microsoft.com/office/drawing/2014/main" id="{0B29424C-B0B9-7A4D-9D00-D9A33A5B41F4}"/>
              </a:ext>
            </a:extLst>
          </p:cNvPr>
          <p:cNvPicPr>
            <a:picLocks noChangeAspect="1"/>
          </p:cNvPicPr>
          <p:nvPr/>
        </p:nvPicPr>
        <p:blipFill>
          <a:blip r:embed="rId4"/>
          <a:stretch>
            <a:fillRect/>
          </a:stretch>
        </p:blipFill>
        <p:spPr>
          <a:xfrm>
            <a:off x="698269" y="1228303"/>
            <a:ext cx="7747461" cy="4522273"/>
          </a:xfrm>
          <a:prstGeom prst="rect">
            <a:avLst/>
          </a:prstGeom>
        </p:spPr>
      </p:pic>
    </p:spTree>
    <p:extLst>
      <p:ext uri="{BB962C8B-B14F-4D97-AF65-F5344CB8AC3E}">
        <p14:creationId xmlns:p14="http://schemas.microsoft.com/office/powerpoint/2010/main" val="3086578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14"/>
        <p:cNvGrpSpPr/>
        <p:nvPr/>
      </p:nvGrpSpPr>
      <p:grpSpPr>
        <a:xfrm>
          <a:off x="0" y="0"/>
          <a:ext cx="0" cy="0"/>
          <a:chOff x="0" y="0"/>
          <a:chExt cx="0" cy="0"/>
        </a:xfrm>
      </p:grpSpPr>
      <p:sp>
        <p:nvSpPr>
          <p:cNvPr id="116" name="Google Shape;116;p5"/>
          <p:cNvSpPr txBox="1"/>
          <p:nvPr/>
        </p:nvSpPr>
        <p:spPr>
          <a:xfrm>
            <a:off x="0" y="908050"/>
            <a:ext cx="8289758" cy="4175125"/>
          </a:xfrm>
          <a:prstGeom prst="rect">
            <a:avLst/>
          </a:prstGeom>
          <a:noFill/>
          <a:ln>
            <a:noFill/>
          </a:ln>
        </p:spPr>
        <p:txBody>
          <a:bodyPr spcFirstLastPara="1" wrap="square" lIns="91425" tIns="45700" rIns="91425" bIns="45700" anchor="t" anchorCtr="0">
            <a:noAutofit/>
          </a:bodyPr>
          <a:lstStyle/>
          <a:p>
            <a:pPr marL="463550" marR="0" lvl="3" indent="0" algn="l" defTabSz="914400" rtl="0" eaLnBrk="1" fontAlgn="auto" latinLnBrk="0" hangingPunct="1">
              <a:lnSpc>
                <a:spcPct val="100000"/>
              </a:lnSpc>
              <a:spcBef>
                <a:spcPts val="0"/>
              </a:spcBef>
              <a:spcAft>
                <a:spcPts val="0"/>
              </a:spcAft>
              <a:buClr>
                <a:srgbClr val="000000"/>
              </a:buClr>
              <a:buSzPts val="2000"/>
              <a:buFont typeface="Arial" panose="020B0604020202090204"/>
              <a:buNone/>
              <a:tabLst/>
              <a:defRPr/>
            </a:pPr>
            <a:r>
              <a:rPr kumimoji="0" lang="en-US" sz="2000" b="1" i="0" u="none" strike="noStrike" kern="0" cap="none" spc="0" normalizeH="0" baseline="0" noProof="0" dirty="0">
                <a:ln>
                  <a:noFill/>
                </a:ln>
                <a:solidFill>
                  <a:srgbClr val="000000"/>
                </a:solidFill>
                <a:effectLst/>
                <a:uLnTx/>
                <a:uFillTx/>
                <a:latin typeface="Calibri" panose="020F0502020204030204"/>
                <a:ea typeface="Calibri" panose="020F0502020204030204"/>
                <a:cs typeface="Calibri" panose="020F0502020204030204"/>
                <a:sym typeface="Calibri" panose="020F0502020204030204"/>
              </a:rPr>
              <a:t>Result in Dataset CIFAR-10</a:t>
            </a:r>
          </a:p>
          <a:p>
            <a:pPr marL="463550" marR="0" lvl="3" indent="0" algn="l" defTabSz="914400" rtl="0" eaLnBrk="1" fontAlgn="auto" latinLnBrk="0" hangingPunct="1">
              <a:lnSpc>
                <a:spcPct val="100000"/>
              </a:lnSpc>
              <a:spcBef>
                <a:spcPts val="1200"/>
              </a:spcBef>
              <a:spcAft>
                <a:spcPts val="0"/>
              </a:spcAft>
              <a:buClr>
                <a:srgbClr val="000000"/>
              </a:buClr>
              <a:buSzPts val="1800"/>
              <a:buFont typeface="Calibri" panose="020F0502020204030204"/>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7" name="Google Shape;117;p5"/>
          <p:cNvSpPr txBox="1">
            <a:spLocks noGrp="1"/>
          </p:cNvSpPr>
          <p:nvPr>
            <p:ph type="title"/>
          </p:nvPr>
        </p:nvSpPr>
        <p:spPr>
          <a:xfrm>
            <a:off x="0" y="274637"/>
            <a:ext cx="9144000" cy="490537"/>
          </a:xfrm>
          <a:prstGeom prst="rect">
            <a:avLst/>
          </a:prstGeom>
          <a:noFill/>
          <a:ln>
            <a:noFill/>
          </a:ln>
        </p:spPr>
        <p:txBody>
          <a:bodyPr spcFirstLastPara="1" wrap="square" lIns="91425" tIns="45700" rIns="91425" bIns="45700" anchor="ctr" anchorCtr="0">
            <a:normAutofit fontScale="90000"/>
          </a:bodyPr>
          <a:lstStyle/>
          <a:p>
            <a:pPr marL="461645" lvl="0" algn="l">
              <a:buClr>
                <a:srgbClr val="99235E"/>
              </a:buClr>
              <a:buSzPts val="2700"/>
            </a:pPr>
            <a:r>
              <a:rPr lang="en-US" altLang="zh-CN" sz="2700" dirty="0">
                <a:solidFill>
                  <a:srgbClr val="99235E"/>
                </a:solidFill>
              </a:rPr>
              <a:t>3. </a:t>
            </a:r>
            <a:r>
              <a:rPr lang="en-US" altLang="zh-CN" sz="2700" dirty="0" err="1">
                <a:solidFill>
                  <a:srgbClr val="99235E"/>
                </a:solidFill>
              </a:rPr>
              <a:t>AlexNet</a:t>
            </a:r>
            <a:endParaRPr lang="en-US" sz="2700" b="0" i="0" u="none" dirty="0">
              <a:solidFill>
                <a:srgbClr val="99235E"/>
              </a:solidFill>
              <a:latin typeface="Calibri" panose="020F0502020204030204"/>
              <a:ea typeface="Calibri" panose="020F0502020204030204"/>
              <a:cs typeface="Calibri" panose="020F0502020204030204"/>
              <a:sym typeface="Calibri" panose="020F0502020204030204"/>
            </a:endParaRPr>
          </a:p>
        </p:txBody>
      </p:sp>
      <p:pic>
        <p:nvPicPr>
          <p:cNvPr id="5" name="图片 4">
            <a:extLst>
              <a:ext uri="{FF2B5EF4-FFF2-40B4-BE49-F238E27FC236}">
                <a16:creationId xmlns:a16="http://schemas.microsoft.com/office/drawing/2014/main" id="{836A5716-973D-D04B-B030-F1D323D6F5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242" y="1565639"/>
            <a:ext cx="7249852" cy="4009388"/>
          </a:xfrm>
          <a:prstGeom prst="rect">
            <a:avLst/>
          </a:prstGeom>
        </p:spPr>
      </p:pic>
    </p:spTree>
    <p:extLst>
      <p:ext uri="{BB962C8B-B14F-4D97-AF65-F5344CB8AC3E}">
        <p14:creationId xmlns:p14="http://schemas.microsoft.com/office/powerpoint/2010/main" val="1352895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14"/>
        <p:cNvGrpSpPr/>
        <p:nvPr/>
      </p:nvGrpSpPr>
      <p:grpSpPr>
        <a:xfrm>
          <a:off x="0" y="0"/>
          <a:ext cx="0" cy="0"/>
          <a:chOff x="0" y="0"/>
          <a:chExt cx="0" cy="0"/>
        </a:xfrm>
      </p:grpSpPr>
      <p:sp>
        <p:nvSpPr>
          <p:cNvPr id="116" name="Google Shape;116;p5"/>
          <p:cNvSpPr txBox="1"/>
          <p:nvPr/>
        </p:nvSpPr>
        <p:spPr>
          <a:xfrm>
            <a:off x="393065" y="1061085"/>
            <a:ext cx="8357870" cy="4095115"/>
          </a:xfrm>
          <a:prstGeom prst="rect">
            <a:avLst/>
          </a:prstGeom>
          <a:noFill/>
          <a:ln>
            <a:noFill/>
          </a:ln>
        </p:spPr>
        <p:txBody>
          <a:bodyPr spcFirstLastPara="1" wrap="square" lIns="91425" tIns="45700" rIns="91425" bIns="45700" anchor="t" anchorCtr="0">
            <a:noAutofit/>
          </a:bodyPr>
          <a:lstStyle/>
          <a:p>
            <a:pPr marL="463550" lvl="3">
              <a:spcBef>
                <a:spcPts val="1200"/>
              </a:spcBef>
              <a:buSzPts val="1800"/>
            </a:pPr>
            <a:r>
              <a:rPr lang="en-US" sz="1800" dirty="0" err="1">
                <a:latin typeface="Calibri" panose="020F0502020204030204"/>
                <a:ea typeface="Calibri" panose="020F0502020204030204"/>
                <a:cs typeface="Calibri" panose="020F0502020204030204"/>
                <a:sym typeface="Calibri" panose="020F0502020204030204"/>
              </a:rPr>
              <a:t>VGGNet</a:t>
            </a:r>
            <a:r>
              <a:rPr lang="en-US" sz="1800" dirty="0">
                <a:latin typeface="Calibri" panose="020F0502020204030204"/>
                <a:ea typeface="Calibri" panose="020F0502020204030204"/>
                <a:cs typeface="Calibri" panose="020F0502020204030204"/>
                <a:sym typeface="Calibri" panose="020F0502020204030204"/>
              </a:rPr>
              <a:t> divides the network into 5 segments, each segment connects multiple 3 × 3 convolutional networks in series, each segment is followed by a maximum pooling layer, and finally there are 3 fully connected layers and a </a:t>
            </a:r>
            <a:r>
              <a:rPr lang="en-US" sz="1800" dirty="0" err="1">
                <a:latin typeface="Calibri" panose="020F0502020204030204"/>
                <a:ea typeface="Calibri" panose="020F0502020204030204"/>
                <a:cs typeface="Calibri" panose="020F0502020204030204"/>
                <a:sym typeface="Calibri" panose="020F0502020204030204"/>
              </a:rPr>
              <a:t>softmax</a:t>
            </a:r>
            <a:r>
              <a:rPr lang="en-US" sz="1800" dirty="0">
                <a:latin typeface="Calibri" panose="020F0502020204030204"/>
                <a:ea typeface="Calibri" panose="020F0502020204030204"/>
                <a:cs typeface="Calibri" panose="020F0502020204030204"/>
                <a:sym typeface="Calibri" panose="020F0502020204030204"/>
              </a:rPr>
              <a:t> layer.</a:t>
            </a:r>
          </a:p>
          <a:p>
            <a:pPr marL="463550" lvl="3">
              <a:spcBef>
                <a:spcPts val="1200"/>
              </a:spcBef>
              <a:buSzPts val="1800"/>
            </a:pPr>
            <a:endParaRPr lang="en-US" sz="1800" dirty="0">
              <a:latin typeface="Calibri" panose="020F0502020204030204"/>
              <a:ea typeface="Calibri" panose="020F0502020204030204"/>
              <a:cs typeface="Calibri" panose="020F0502020204030204"/>
              <a:sym typeface="Calibri" panose="020F0502020204030204"/>
            </a:endParaRPr>
          </a:p>
          <a:p>
            <a:pPr marL="463550" lvl="3">
              <a:spcBef>
                <a:spcPts val="1200"/>
              </a:spcBef>
              <a:buSzPts val="1800"/>
            </a:pPr>
            <a:r>
              <a:rPr lang="en-US" sz="1800" dirty="0" err="1">
                <a:latin typeface="Calibri" panose="020F0502020204030204"/>
                <a:ea typeface="Calibri" panose="020F0502020204030204"/>
                <a:cs typeface="Calibri" panose="020F0502020204030204"/>
                <a:sym typeface="Calibri" panose="020F0502020204030204"/>
              </a:rPr>
              <a:t>VGGNet</a:t>
            </a:r>
            <a:r>
              <a:rPr lang="en-US" sz="1800" dirty="0">
                <a:latin typeface="Calibri" panose="020F0502020204030204"/>
                <a:ea typeface="Calibri" panose="020F0502020204030204"/>
                <a:cs typeface="Calibri" panose="020F0502020204030204"/>
                <a:sym typeface="Calibri" panose="020F0502020204030204"/>
              </a:rPr>
              <a:t> all uses 3 × 3 convolution kernels and 2 × 2 pooling kernels to improve performance by continuously deepening the network structure. The increase in the number of network layers will not bring about an explosion in the amount of parameters, because the amount of parameters is mainly concentrated in the last three fully connected layers.</a:t>
            </a:r>
          </a:p>
          <a:p>
            <a:pPr marL="463550" marR="0" lvl="3" indent="0" algn="l" defTabSz="914400" rtl="0" eaLnBrk="1" fontAlgn="auto" latinLnBrk="0" hangingPunct="1">
              <a:lnSpc>
                <a:spcPct val="100000"/>
              </a:lnSpc>
              <a:spcBef>
                <a:spcPts val="1200"/>
              </a:spcBef>
              <a:spcAft>
                <a:spcPts val="0"/>
              </a:spcAft>
              <a:buClr>
                <a:srgbClr val="000000"/>
              </a:buClr>
              <a:buSzPts val="1800"/>
              <a:buFont typeface="Calibri" panose="020F0502020204030204"/>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7" name="Google Shape;117;p5"/>
          <p:cNvSpPr txBox="1">
            <a:spLocks noGrp="1"/>
          </p:cNvSpPr>
          <p:nvPr>
            <p:ph type="title"/>
          </p:nvPr>
        </p:nvSpPr>
        <p:spPr>
          <a:xfrm>
            <a:off x="0" y="274637"/>
            <a:ext cx="9144000" cy="490537"/>
          </a:xfrm>
          <a:prstGeom prst="rect">
            <a:avLst/>
          </a:prstGeom>
          <a:noFill/>
          <a:ln>
            <a:noFill/>
          </a:ln>
        </p:spPr>
        <p:txBody>
          <a:bodyPr spcFirstLastPara="1" wrap="square" lIns="91425" tIns="45700" rIns="91425" bIns="45700" anchor="ctr" anchorCtr="0">
            <a:normAutofit fontScale="90000"/>
          </a:bodyPr>
          <a:lstStyle/>
          <a:p>
            <a:pPr marL="461645" lvl="0" algn="l">
              <a:buClr>
                <a:srgbClr val="99235E"/>
              </a:buClr>
              <a:buSzPts val="2700"/>
            </a:pPr>
            <a:r>
              <a:rPr lang="en-US" altLang="zh-CN" sz="2700" dirty="0">
                <a:solidFill>
                  <a:srgbClr val="99235E"/>
                </a:solidFill>
              </a:rPr>
              <a:t>4. VGG</a:t>
            </a:r>
            <a:endParaRPr lang="en-US" sz="2700" b="0" i="0" u="none" dirty="0">
              <a:solidFill>
                <a:srgbClr val="99235E"/>
              </a:solidFill>
              <a:latin typeface="Calibri" panose="020F0502020204030204"/>
              <a:ea typeface="Calibri" panose="020F0502020204030204"/>
              <a:cs typeface="Calibri" panose="020F0502020204030204"/>
              <a:sym typeface="Calibri" panose="020F0502020204030204"/>
            </a:endParaRPr>
          </a:p>
        </p:txBody>
      </p:sp>
    </p:spTree>
    <p:extLst>
      <p:ext uri="{BB962C8B-B14F-4D97-AF65-F5344CB8AC3E}">
        <p14:creationId xmlns:p14="http://schemas.microsoft.com/office/powerpoint/2010/main" val="661073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14"/>
        <p:cNvGrpSpPr/>
        <p:nvPr/>
      </p:nvGrpSpPr>
      <p:grpSpPr>
        <a:xfrm>
          <a:off x="0" y="0"/>
          <a:ext cx="0" cy="0"/>
          <a:chOff x="0" y="0"/>
          <a:chExt cx="0" cy="0"/>
        </a:xfrm>
      </p:grpSpPr>
      <p:sp>
        <p:nvSpPr>
          <p:cNvPr id="116" name="Google Shape;116;p5"/>
          <p:cNvSpPr txBox="1"/>
          <p:nvPr/>
        </p:nvSpPr>
        <p:spPr>
          <a:xfrm>
            <a:off x="393065" y="765174"/>
            <a:ext cx="8357870" cy="4095115"/>
          </a:xfrm>
          <a:prstGeom prst="rect">
            <a:avLst/>
          </a:prstGeom>
          <a:noFill/>
          <a:ln>
            <a:noFill/>
          </a:ln>
        </p:spPr>
        <p:txBody>
          <a:bodyPr spcFirstLastPara="1" wrap="square" lIns="91425" tIns="45700" rIns="91425" bIns="45700" anchor="t" anchorCtr="0">
            <a:noAutofit/>
          </a:bodyPr>
          <a:lstStyle/>
          <a:p>
            <a:pPr marL="463550" lvl="3">
              <a:spcBef>
                <a:spcPts val="1200"/>
              </a:spcBef>
              <a:buSzPts val="1800"/>
            </a:pPr>
            <a:r>
              <a:rPr lang="en-US" sz="1800" dirty="0">
                <a:latin typeface="Calibri" panose="020F0502020204030204"/>
                <a:ea typeface="Calibri" panose="020F0502020204030204"/>
                <a:cs typeface="Calibri" panose="020F0502020204030204"/>
                <a:sym typeface="Calibri" panose="020F0502020204030204"/>
              </a:rPr>
              <a:t>The outstanding feature of VGG16 is simplicity, which is reflected in: 1. The convolutional layers all use the same convolution kernel parameters. 2. The pooling layer adopts the same pooling nuclear parameters. 3. The model is composed of a stack of convolutional layers and pooling layers, and it is relatively easy to form a deep network structure. Based on the above analysis, the advantages of VGG can be summarized as: Small filters, Deeper networks.</a:t>
            </a:r>
          </a:p>
          <a:p>
            <a:pPr marL="463550" marR="0" lvl="3" indent="0" algn="l" defTabSz="914400" rtl="0" eaLnBrk="1" fontAlgn="auto" latinLnBrk="0" hangingPunct="1">
              <a:lnSpc>
                <a:spcPct val="100000"/>
              </a:lnSpc>
              <a:spcBef>
                <a:spcPts val="1200"/>
              </a:spcBef>
              <a:spcAft>
                <a:spcPts val="0"/>
              </a:spcAft>
              <a:buClr>
                <a:srgbClr val="000000"/>
              </a:buClr>
              <a:buSzPts val="1800"/>
              <a:buFont typeface="Calibri" panose="020F0502020204030204"/>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7" name="Google Shape;117;p5"/>
          <p:cNvSpPr txBox="1">
            <a:spLocks noGrp="1"/>
          </p:cNvSpPr>
          <p:nvPr>
            <p:ph type="title"/>
          </p:nvPr>
        </p:nvSpPr>
        <p:spPr>
          <a:xfrm>
            <a:off x="0" y="274637"/>
            <a:ext cx="9144000" cy="490537"/>
          </a:xfrm>
          <a:prstGeom prst="rect">
            <a:avLst/>
          </a:prstGeom>
          <a:noFill/>
          <a:ln>
            <a:noFill/>
          </a:ln>
        </p:spPr>
        <p:txBody>
          <a:bodyPr spcFirstLastPara="1" wrap="square" lIns="91425" tIns="45700" rIns="91425" bIns="45700" anchor="ctr" anchorCtr="0">
            <a:normAutofit fontScale="90000"/>
          </a:bodyPr>
          <a:lstStyle/>
          <a:p>
            <a:pPr marL="461645" lvl="0" algn="l">
              <a:buClr>
                <a:srgbClr val="99235E"/>
              </a:buClr>
              <a:buSzPts val="2700"/>
            </a:pPr>
            <a:r>
              <a:rPr lang="en-US" altLang="zh-CN" sz="2700" dirty="0">
                <a:solidFill>
                  <a:srgbClr val="99235E"/>
                </a:solidFill>
              </a:rPr>
              <a:t>4. VGG</a:t>
            </a:r>
            <a:endParaRPr lang="en-US" sz="2700" b="0" i="0" u="none" dirty="0">
              <a:solidFill>
                <a:srgbClr val="99235E"/>
              </a:solidFill>
              <a:latin typeface="Calibri" panose="020F0502020204030204"/>
              <a:ea typeface="Calibri" panose="020F0502020204030204"/>
              <a:cs typeface="Calibri" panose="020F0502020204030204"/>
              <a:sym typeface="Calibri" panose="020F0502020204030204"/>
            </a:endParaRPr>
          </a:p>
        </p:txBody>
      </p:sp>
      <p:pic>
        <p:nvPicPr>
          <p:cNvPr id="2" name="图片 1">
            <a:extLst>
              <a:ext uri="{FF2B5EF4-FFF2-40B4-BE49-F238E27FC236}">
                <a16:creationId xmlns:a16="http://schemas.microsoft.com/office/drawing/2014/main" id="{0F8CE2A2-2051-B54F-8364-BD588C69C8AA}"/>
              </a:ext>
            </a:extLst>
          </p:cNvPr>
          <p:cNvPicPr>
            <a:picLocks noChangeAspect="1"/>
          </p:cNvPicPr>
          <p:nvPr/>
        </p:nvPicPr>
        <p:blipFill>
          <a:blip r:embed="rId4"/>
          <a:stretch>
            <a:fillRect/>
          </a:stretch>
        </p:blipFill>
        <p:spPr>
          <a:xfrm>
            <a:off x="1681317" y="2938683"/>
            <a:ext cx="5530644" cy="3198804"/>
          </a:xfrm>
          <a:prstGeom prst="rect">
            <a:avLst/>
          </a:prstGeom>
        </p:spPr>
      </p:pic>
    </p:spTree>
    <p:extLst>
      <p:ext uri="{BB962C8B-B14F-4D97-AF65-F5344CB8AC3E}">
        <p14:creationId xmlns:p14="http://schemas.microsoft.com/office/powerpoint/2010/main" val="954816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14"/>
        <p:cNvGrpSpPr/>
        <p:nvPr/>
      </p:nvGrpSpPr>
      <p:grpSpPr>
        <a:xfrm>
          <a:off x="0" y="0"/>
          <a:ext cx="0" cy="0"/>
          <a:chOff x="0" y="0"/>
          <a:chExt cx="0" cy="0"/>
        </a:xfrm>
      </p:grpSpPr>
      <p:sp>
        <p:nvSpPr>
          <p:cNvPr id="116" name="Google Shape;116;p5"/>
          <p:cNvSpPr txBox="1"/>
          <p:nvPr/>
        </p:nvSpPr>
        <p:spPr>
          <a:xfrm>
            <a:off x="0" y="908050"/>
            <a:ext cx="8289758" cy="4175125"/>
          </a:xfrm>
          <a:prstGeom prst="rect">
            <a:avLst/>
          </a:prstGeom>
          <a:noFill/>
          <a:ln>
            <a:noFill/>
          </a:ln>
        </p:spPr>
        <p:txBody>
          <a:bodyPr spcFirstLastPara="1" wrap="square" lIns="91425" tIns="45700" rIns="91425" bIns="45700" anchor="t" anchorCtr="0">
            <a:noAutofit/>
          </a:bodyPr>
          <a:lstStyle/>
          <a:p>
            <a:pPr marL="463550" marR="0" lvl="3" indent="0" algn="l" defTabSz="914400" rtl="0" eaLnBrk="1" fontAlgn="auto" latinLnBrk="0" hangingPunct="1">
              <a:lnSpc>
                <a:spcPct val="100000"/>
              </a:lnSpc>
              <a:spcBef>
                <a:spcPts val="0"/>
              </a:spcBef>
              <a:spcAft>
                <a:spcPts val="0"/>
              </a:spcAft>
              <a:buClr>
                <a:srgbClr val="000000"/>
              </a:buClr>
              <a:buSzPts val="2000"/>
              <a:buFont typeface="Arial" panose="020B0604020202090204"/>
              <a:buNone/>
              <a:tabLst/>
              <a:defRPr/>
            </a:pPr>
            <a:r>
              <a:rPr kumimoji="0" lang="en-US" sz="2000" b="1" i="0" u="none" strike="noStrike" kern="0" cap="none" spc="0" normalizeH="0" baseline="0" noProof="0" dirty="0">
                <a:ln>
                  <a:noFill/>
                </a:ln>
                <a:solidFill>
                  <a:srgbClr val="000000"/>
                </a:solidFill>
                <a:effectLst/>
                <a:uLnTx/>
                <a:uFillTx/>
                <a:latin typeface="Calibri" panose="020F0502020204030204"/>
                <a:ea typeface="Calibri" panose="020F0502020204030204"/>
                <a:cs typeface="Calibri" panose="020F0502020204030204"/>
                <a:sym typeface="Calibri" panose="020F0502020204030204"/>
              </a:rPr>
              <a:t>Result in Dataset MNIST</a:t>
            </a:r>
          </a:p>
          <a:p>
            <a:pPr marL="463550" marR="0" lvl="3" indent="0" algn="l" defTabSz="914400" rtl="0" eaLnBrk="1" fontAlgn="auto" latinLnBrk="0" hangingPunct="1">
              <a:lnSpc>
                <a:spcPct val="100000"/>
              </a:lnSpc>
              <a:spcBef>
                <a:spcPts val="0"/>
              </a:spcBef>
              <a:spcAft>
                <a:spcPts val="0"/>
              </a:spcAft>
              <a:buClr>
                <a:srgbClr val="000000"/>
              </a:buClr>
              <a:buSzPts val="2000"/>
              <a:buFont typeface="Arial" panose="020B0604020202090204"/>
              <a:buNone/>
              <a:tabLst/>
              <a:defRPr/>
            </a:pPr>
            <a:endParaRPr kumimoji="0" lang="en-US" sz="2000" b="1" i="0" u="none" strike="noStrike" kern="0" cap="none" spc="0" normalizeH="0" baseline="0" noProof="0" dirty="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a:p>
            <a:pPr marL="463550" marR="0" lvl="3" indent="0" algn="l" defTabSz="914400" rtl="0" eaLnBrk="1" fontAlgn="auto" latinLnBrk="0" hangingPunct="1">
              <a:lnSpc>
                <a:spcPct val="100000"/>
              </a:lnSpc>
              <a:spcBef>
                <a:spcPts val="1200"/>
              </a:spcBef>
              <a:spcAft>
                <a:spcPts val="0"/>
              </a:spcAft>
              <a:buClr>
                <a:srgbClr val="000000"/>
              </a:buClr>
              <a:buSzPts val="1800"/>
              <a:buFont typeface="Calibri" panose="020F0502020204030204"/>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7" name="Google Shape;117;p5"/>
          <p:cNvSpPr txBox="1">
            <a:spLocks noGrp="1"/>
          </p:cNvSpPr>
          <p:nvPr>
            <p:ph type="title"/>
          </p:nvPr>
        </p:nvSpPr>
        <p:spPr>
          <a:xfrm>
            <a:off x="0" y="274637"/>
            <a:ext cx="9144000" cy="490537"/>
          </a:xfrm>
          <a:prstGeom prst="rect">
            <a:avLst/>
          </a:prstGeom>
          <a:noFill/>
          <a:ln>
            <a:noFill/>
          </a:ln>
        </p:spPr>
        <p:txBody>
          <a:bodyPr spcFirstLastPara="1" wrap="square" lIns="91425" tIns="45700" rIns="91425" bIns="45700" anchor="ctr" anchorCtr="0">
            <a:normAutofit fontScale="90000"/>
          </a:bodyPr>
          <a:lstStyle/>
          <a:p>
            <a:pPr marL="461645" lvl="0" algn="l">
              <a:buClr>
                <a:srgbClr val="99235E"/>
              </a:buClr>
              <a:buSzPts val="2700"/>
            </a:pPr>
            <a:r>
              <a:rPr lang="en-US" altLang="zh-CN" sz="2700" dirty="0">
                <a:solidFill>
                  <a:srgbClr val="99235E"/>
                </a:solidFill>
              </a:rPr>
              <a:t>4. VGG</a:t>
            </a:r>
            <a:endParaRPr lang="en-US" sz="2700" b="0" i="0" u="none" dirty="0">
              <a:solidFill>
                <a:srgbClr val="99235E"/>
              </a:solidFill>
              <a:latin typeface="Calibri" panose="020F0502020204030204"/>
              <a:ea typeface="Calibri" panose="020F0502020204030204"/>
              <a:cs typeface="Calibri" panose="020F0502020204030204"/>
              <a:sym typeface="Calibri" panose="020F0502020204030204"/>
            </a:endParaRPr>
          </a:p>
        </p:txBody>
      </p:sp>
      <p:pic>
        <p:nvPicPr>
          <p:cNvPr id="6" name="图片 5">
            <a:extLst>
              <a:ext uri="{FF2B5EF4-FFF2-40B4-BE49-F238E27FC236}">
                <a16:creationId xmlns:a16="http://schemas.microsoft.com/office/drawing/2014/main" id="{06907719-EA7C-5745-9886-849330560FDF}"/>
              </a:ext>
            </a:extLst>
          </p:cNvPr>
          <p:cNvPicPr/>
          <p:nvPr/>
        </p:nvPicPr>
        <p:blipFill>
          <a:blip r:embed="rId4"/>
          <a:stretch>
            <a:fillRect/>
          </a:stretch>
        </p:blipFill>
        <p:spPr>
          <a:xfrm>
            <a:off x="1179871" y="1542231"/>
            <a:ext cx="6695768" cy="4175125"/>
          </a:xfrm>
          <a:prstGeom prst="rect">
            <a:avLst/>
          </a:prstGeom>
        </p:spPr>
      </p:pic>
    </p:spTree>
    <p:extLst>
      <p:ext uri="{BB962C8B-B14F-4D97-AF65-F5344CB8AC3E}">
        <p14:creationId xmlns:p14="http://schemas.microsoft.com/office/powerpoint/2010/main" val="39388534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14"/>
        <p:cNvGrpSpPr/>
        <p:nvPr/>
      </p:nvGrpSpPr>
      <p:grpSpPr>
        <a:xfrm>
          <a:off x="0" y="0"/>
          <a:ext cx="0" cy="0"/>
          <a:chOff x="0" y="0"/>
          <a:chExt cx="0" cy="0"/>
        </a:xfrm>
      </p:grpSpPr>
      <p:sp>
        <p:nvSpPr>
          <p:cNvPr id="116" name="Google Shape;116;p5"/>
          <p:cNvSpPr txBox="1"/>
          <p:nvPr/>
        </p:nvSpPr>
        <p:spPr>
          <a:xfrm>
            <a:off x="0" y="908050"/>
            <a:ext cx="8289758" cy="4175125"/>
          </a:xfrm>
          <a:prstGeom prst="rect">
            <a:avLst/>
          </a:prstGeom>
          <a:noFill/>
          <a:ln>
            <a:noFill/>
          </a:ln>
        </p:spPr>
        <p:txBody>
          <a:bodyPr spcFirstLastPara="1" wrap="square" lIns="91425" tIns="45700" rIns="91425" bIns="45700" anchor="t" anchorCtr="0">
            <a:noAutofit/>
          </a:bodyPr>
          <a:lstStyle/>
          <a:p>
            <a:pPr marL="463550" marR="0" lvl="3" indent="0" algn="l" defTabSz="914400" rtl="0" eaLnBrk="1" fontAlgn="auto" latinLnBrk="0" hangingPunct="1">
              <a:lnSpc>
                <a:spcPct val="100000"/>
              </a:lnSpc>
              <a:spcBef>
                <a:spcPts val="0"/>
              </a:spcBef>
              <a:spcAft>
                <a:spcPts val="0"/>
              </a:spcAft>
              <a:buClr>
                <a:srgbClr val="000000"/>
              </a:buClr>
              <a:buSzPts val="2000"/>
              <a:buFont typeface="Arial" panose="020B0604020202090204"/>
              <a:buNone/>
              <a:tabLst/>
              <a:defRPr/>
            </a:pPr>
            <a:r>
              <a:rPr kumimoji="0" lang="en-US" sz="2000" b="1" i="0" u="none" strike="noStrike" kern="0" cap="none" spc="0" normalizeH="0" baseline="0" noProof="0" dirty="0">
                <a:ln>
                  <a:noFill/>
                </a:ln>
                <a:solidFill>
                  <a:srgbClr val="000000"/>
                </a:solidFill>
                <a:effectLst/>
                <a:uLnTx/>
                <a:uFillTx/>
                <a:latin typeface="Calibri" panose="020F0502020204030204"/>
                <a:ea typeface="Calibri" panose="020F0502020204030204"/>
                <a:cs typeface="Calibri" panose="020F0502020204030204"/>
                <a:sym typeface="Calibri" panose="020F0502020204030204"/>
              </a:rPr>
              <a:t>Result in Dataset MNIST</a:t>
            </a:r>
          </a:p>
          <a:p>
            <a:pPr marL="463550" marR="0" lvl="3" indent="0" algn="l" defTabSz="914400" rtl="0" eaLnBrk="1" fontAlgn="auto" latinLnBrk="0" hangingPunct="1">
              <a:lnSpc>
                <a:spcPct val="100000"/>
              </a:lnSpc>
              <a:spcBef>
                <a:spcPts val="0"/>
              </a:spcBef>
              <a:spcAft>
                <a:spcPts val="0"/>
              </a:spcAft>
              <a:buClr>
                <a:srgbClr val="000000"/>
              </a:buClr>
              <a:buSzPts val="2000"/>
              <a:buFont typeface="Arial" panose="020B0604020202090204"/>
              <a:buNone/>
              <a:tabLst/>
              <a:defRPr/>
            </a:pPr>
            <a:endParaRPr kumimoji="0" lang="en-US" sz="2000" b="1" i="0" u="none" strike="noStrike" kern="0" cap="none" spc="0" normalizeH="0" baseline="0" noProof="0" dirty="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a:p>
            <a:pPr marL="463550" marR="0" lvl="3" indent="0" algn="l" defTabSz="914400" rtl="0" eaLnBrk="1" fontAlgn="auto" latinLnBrk="0" hangingPunct="1">
              <a:lnSpc>
                <a:spcPct val="100000"/>
              </a:lnSpc>
              <a:spcBef>
                <a:spcPts val="1200"/>
              </a:spcBef>
              <a:spcAft>
                <a:spcPts val="0"/>
              </a:spcAft>
              <a:buClr>
                <a:srgbClr val="000000"/>
              </a:buClr>
              <a:buSzPts val="1800"/>
              <a:buFont typeface="Calibri" panose="020F0502020204030204"/>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7" name="Google Shape;117;p5"/>
          <p:cNvSpPr txBox="1">
            <a:spLocks noGrp="1"/>
          </p:cNvSpPr>
          <p:nvPr>
            <p:ph type="title"/>
          </p:nvPr>
        </p:nvSpPr>
        <p:spPr>
          <a:xfrm>
            <a:off x="0" y="274637"/>
            <a:ext cx="9144000" cy="490537"/>
          </a:xfrm>
          <a:prstGeom prst="rect">
            <a:avLst/>
          </a:prstGeom>
          <a:noFill/>
          <a:ln>
            <a:noFill/>
          </a:ln>
        </p:spPr>
        <p:txBody>
          <a:bodyPr spcFirstLastPara="1" wrap="square" lIns="91425" tIns="45700" rIns="91425" bIns="45700" anchor="ctr" anchorCtr="0">
            <a:normAutofit fontScale="90000"/>
          </a:bodyPr>
          <a:lstStyle/>
          <a:p>
            <a:pPr marL="461645" lvl="0" algn="l">
              <a:buClr>
                <a:srgbClr val="99235E"/>
              </a:buClr>
              <a:buSzPts val="2700"/>
            </a:pPr>
            <a:r>
              <a:rPr lang="en-US" altLang="zh-CN" sz="2700" dirty="0">
                <a:solidFill>
                  <a:srgbClr val="99235E"/>
                </a:solidFill>
              </a:rPr>
              <a:t>4. VGG</a:t>
            </a:r>
            <a:endParaRPr lang="en-US" sz="2700" b="0" i="0" u="none" dirty="0">
              <a:solidFill>
                <a:srgbClr val="99235E"/>
              </a:solidFill>
              <a:latin typeface="Calibri" panose="020F0502020204030204"/>
              <a:ea typeface="Calibri" panose="020F0502020204030204"/>
              <a:cs typeface="Calibri" panose="020F0502020204030204"/>
              <a:sym typeface="Calibri" panose="020F0502020204030204"/>
            </a:endParaRPr>
          </a:p>
        </p:txBody>
      </p:sp>
      <p:pic>
        <p:nvPicPr>
          <p:cNvPr id="5" name="图片 4">
            <a:extLst>
              <a:ext uri="{FF2B5EF4-FFF2-40B4-BE49-F238E27FC236}">
                <a16:creationId xmlns:a16="http://schemas.microsoft.com/office/drawing/2014/main" id="{F7F3D2F7-D6A8-BB44-9A1E-F3097211543A}"/>
              </a:ext>
            </a:extLst>
          </p:cNvPr>
          <p:cNvPicPr/>
          <p:nvPr/>
        </p:nvPicPr>
        <p:blipFill>
          <a:blip r:embed="rId4"/>
          <a:stretch>
            <a:fillRect/>
          </a:stretch>
        </p:blipFill>
        <p:spPr>
          <a:xfrm>
            <a:off x="1134462" y="1666567"/>
            <a:ext cx="6401964" cy="3559484"/>
          </a:xfrm>
          <a:prstGeom prst="rect">
            <a:avLst/>
          </a:prstGeom>
        </p:spPr>
      </p:pic>
    </p:spTree>
    <p:extLst>
      <p:ext uri="{BB962C8B-B14F-4D97-AF65-F5344CB8AC3E}">
        <p14:creationId xmlns:p14="http://schemas.microsoft.com/office/powerpoint/2010/main" val="1396473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14"/>
        <p:cNvGrpSpPr/>
        <p:nvPr/>
      </p:nvGrpSpPr>
      <p:grpSpPr>
        <a:xfrm>
          <a:off x="0" y="0"/>
          <a:ext cx="0" cy="0"/>
          <a:chOff x="0" y="0"/>
          <a:chExt cx="0" cy="0"/>
        </a:xfrm>
      </p:grpSpPr>
      <p:sp>
        <p:nvSpPr>
          <p:cNvPr id="116" name="Google Shape;116;p5"/>
          <p:cNvSpPr txBox="1"/>
          <p:nvPr/>
        </p:nvSpPr>
        <p:spPr>
          <a:xfrm>
            <a:off x="0" y="908050"/>
            <a:ext cx="8289758" cy="4175125"/>
          </a:xfrm>
          <a:prstGeom prst="rect">
            <a:avLst/>
          </a:prstGeom>
          <a:noFill/>
          <a:ln>
            <a:noFill/>
          </a:ln>
        </p:spPr>
        <p:txBody>
          <a:bodyPr spcFirstLastPara="1" wrap="square" lIns="91425" tIns="45700" rIns="91425" bIns="45700" anchor="t" anchorCtr="0">
            <a:noAutofit/>
          </a:bodyPr>
          <a:lstStyle/>
          <a:p>
            <a:pPr marL="463550" marR="0" lvl="3" indent="0" algn="l" defTabSz="914400" rtl="0" eaLnBrk="1" fontAlgn="auto" latinLnBrk="0" hangingPunct="1">
              <a:lnSpc>
                <a:spcPct val="100000"/>
              </a:lnSpc>
              <a:spcBef>
                <a:spcPts val="0"/>
              </a:spcBef>
              <a:spcAft>
                <a:spcPts val="0"/>
              </a:spcAft>
              <a:buClr>
                <a:srgbClr val="000000"/>
              </a:buClr>
              <a:buSzPts val="2000"/>
              <a:buFont typeface="Arial" panose="020B0604020202090204"/>
              <a:buNone/>
              <a:tabLst/>
              <a:defRPr/>
            </a:pPr>
            <a:r>
              <a:rPr kumimoji="0" lang="en-US" sz="2000" b="1" i="0" u="none" strike="noStrike" kern="0" cap="none" spc="0" normalizeH="0" baseline="0" noProof="0" dirty="0">
                <a:ln>
                  <a:noFill/>
                </a:ln>
                <a:solidFill>
                  <a:srgbClr val="000000"/>
                </a:solidFill>
                <a:effectLst/>
                <a:uLnTx/>
                <a:uFillTx/>
                <a:latin typeface="Calibri" panose="020F0502020204030204"/>
                <a:ea typeface="Calibri" panose="020F0502020204030204"/>
                <a:cs typeface="Calibri" panose="020F0502020204030204"/>
                <a:sym typeface="Calibri" panose="020F0502020204030204"/>
              </a:rPr>
              <a:t>Result in Dataset CIFAR-10</a:t>
            </a:r>
          </a:p>
          <a:p>
            <a:pPr marL="463550" marR="0" lvl="3" indent="0" algn="l" defTabSz="914400" rtl="0" eaLnBrk="1" fontAlgn="auto" latinLnBrk="0" hangingPunct="1">
              <a:lnSpc>
                <a:spcPct val="100000"/>
              </a:lnSpc>
              <a:spcBef>
                <a:spcPts val="1200"/>
              </a:spcBef>
              <a:spcAft>
                <a:spcPts val="0"/>
              </a:spcAft>
              <a:buClr>
                <a:srgbClr val="000000"/>
              </a:buClr>
              <a:buSzPts val="1800"/>
              <a:buFont typeface="Calibri" panose="020F0502020204030204"/>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7" name="Google Shape;117;p5"/>
          <p:cNvSpPr txBox="1">
            <a:spLocks noGrp="1"/>
          </p:cNvSpPr>
          <p:nvPr>
            <p:ph type="title"/>
          </p:nvPr>
        </p:nvSpPr>
        <p:spPr>
          <a:xfrm>
            <a:off x="0" y="274637"/>
            <a:ext cx="9144000" cy="490537"/>
          </a:xfrm>
          <a:prstGeom prst="rect">
            <a:avLst/>
          </a:prstGeom>
          <a:noFill/>
          <a:ln>
            <a:noFill/>
          </a:ln>
        </p:spPr>
        <p:txBody>
          <a:bodyPr spcFirstLastPara="1" wrap="square" lIns="91425" tIns="45700" rIns="91425" bIns="45700" anchor="ctr" anchorCtr="0">
            <a:normAutofit fontScale="90000"/>
          </a:bodyPr>
          <a:lstStyle/>
          <a:p>
            <a:pPr marL="461645" lvl="0" algn="l">
              <a:buClr>
                <a:srgbClr val="99235E"/>
              </a:buClr>
              <a:buSzPts val="2700"/>
            </a:pPr>
            <a:r>
              <a:rPr lang="en-US" altLang="zh-CN" sz="2700" dirty="0">
                <a:solidFill>
                  <a:srgbClr val="99235E"/>
                </a:solidFill>
              </a:rPr>
              <a:t>4.</a:t>
            </a:r>
            <a:r>
              <a:rPr lang="zh-CN" altLang="en-US" sz="2700" dirty="0">
                <a:solidFill>
                  <a:srgbClr val="99235E"/>
                </a:solidFill>
              </a:rPr>
              <a:t> </a:t>
            </a:r>
            <a:r>
              <a:rPr lang="en-US" altLang="zh-CN" sz="2700" dirty="0">
                <a:solidFill>
                  <a:srgbClr val="99235E"/>
                </a:solidFill>
              </a:rPr>
              <a:t>VGG</a:t>
            </a:r>
            <a:endParaRPr lang="en-US" sz="2700" b="0" i="0" u="none" dirty="0">
              <a:solidFill>
                <a:srgbClr val="99235E"/>
              </a:solidFill>
              <a:latin typeface="Calibri" panose="020F0502020204030204"/>
              <a:ea typeface="Calibri" panose="020F0502020204030204"/>
              <a:cs typeface="Calibri" panose="020F0502020204030204"/>
              <a:sym typeface="Calibri" panose="020F0502020204030204"/>
            </a:endParaRPr>
          </a:p>
        </p:txBody>
      </p:sp>
      <p:pic>
        <p:nvPicPr>
          <p:cNvPr id="5" name="图片 4">
            <a:extLst>
              <a:ext uri="{FF2B5EF4-FFF2-40B4-BE49-F238E27FC236}">
                <a16:creationId xmlns:a16="http://schemas.microsoft.com/office/drawing/2014/main" id="{2EDE1EBF-CD52-4A44-8892-DD6B5BA802F0}"/>
              </a:ext>
            </a:extLst>
          </p:cNvPr>
          <p:cNvPicPr/>
          <p:nvPr/>
        </p:nvPicPr>
        <p:blipFill>
          <a:blip r:embed="rId4">
            <a:extLst>
              <a:ext uri="{28A0092B-C50C-407E-A947-70E740481C1C}">
                <a14:useLocalDpi xmlns:a14="http://schemas.microsoft.com/office/drawing/2010/main" val="0"/>
              </a:ext>
            </a:extLst>
          </a:blip>
          <a:stretch>
            <a:fillRect/>
          </a:stretch>
        </p:blipFill>
        <p:spPr>
          <a:xfrm>
            <a:off x="854242" y="1328419"/>
            <a:ext cx="7242623" cy="4379207"/>
          </a:xfrm>
          <a:prstGeom prst="rect">
            <a:avLst/>
          </a:prstGeom>
        </p:spPr>
      </p:pic>
    </p:spTree>
    <p:extLst>
      <p:ext uri="{BB962C8B-B14F-4D97-AF65-F5344CB8AC3E}">
        <p14:creationId xmlns:p14="http://schemas.microsoft.com/office/powerpoint/2010/main" val="1697422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14"/>
        <p:cNvGrpSpPr/>
        <p:nvPr/>
      </p:nvGrpSpPr>
      <p:grpSpPr>
        <a:xfrm>
          <a:off x="0" y="0"/>
          <a:ext cx="0" cy="0"/>
          <a:chOff x="0" y="0"/>
          <a:chExt cx="0" cy="0"/>
        </a:xfrm>
      </p:grpSpPr>
      <p:sp>
        <p:nvSpPr>
          <p:cNvPr id="116" name="Google Shape;116;p5"/>
          <p:cNvSpPr txBox="1"/>
          <p:nvPr/>
        </p:nvSpPr>
        <p:spPr>
          <a:xfrm>
            <a:off x="0" y="908050"/>
            <a:ext cx="8289758" cy="4175125"/>
          </a:xfrm>
          <a:prstGeom prst="rect">
            <a:avLst/>
          </a:prstGeom>
          <a:noFill/>
          <a:ln>
            <a:noFill/>
          </a:ln>
        </p:spPr>
        <p:txBody>
          <a:bodyPr spcFirstLastPara="1" wrap="square" lIns="91425" tIns="45700" rIns="91425" bIns="45700" anchor="t" anchorCtr="0">
            <a:noAutofit/>
          </a:bodyPr>
          <a:lstStyle/>
          <a:p>
            <a:pPr marL="463550" marR="0" lvl="3" indent="0" algn="l" defTabSz="914400" rtl="0" eaLnBrk="1" fontAlgn="auto" latinLnBrk="0" hangingPunct="1">
              <a:lnSpc>
                <a:spcPct val="100000"/>
              </a:lnSpc>
              <a:spcBef>
                <a:spcPts val="0"/>
              </a:spcBef>
              <a:spcAft>
                <a:spcPts val="0"/>
              </a:spcAft>
              <a:buClr>
                <a:srgbClr val="000000"/>
              </a:buClr>
              <a:buSzPts val="2000"/>
              <a:buFont typeface="Arial" panose="020B0604020202090204"/>
              <a:buNone/>
              <a:tabLst/>
              <a:defRPr/>
            </a:pPr>
            <a:r>
              <a:rPr kumimoji="0" lang="en-US" sz="2000" b="1" i="0" u="none" strike="noStrike" kern="0" cap="none" spc="0" normalizeH="0" baseline="0" noProof="0" dirty="0">
                <a:ln>
                  <a:noFill/>
                </a:ln>
                <a:solidFill>
                  <a:srgbClr val="000000"/>
                </a:solidFill>
                <a:effectLst/>
                <a:uLnTx/>
                <a:uFillTx/>
                <a:latin typeface="Calibri" panose="020F0502020204030204"/>
                <a:ea typeface="Calibri" panose="020F0502020204030204"/>
                <a:cs typeface="Calibri" panose="020F0502020204030204"/>
                <a:sym typeface="Calibri" panose="020F0502020204030204"/>
              </a:rPr>
              <a:t>Result in Dataset CIFAR-10</a:t>
            </a:r>
          </a:p>
          <a:p>
            <a:pPr marL="463550" marR="0" lvl="3" indent="0" algn="l" defTabSz="914400" rtl="0" eaLnBrk="1" fontAlgn="auto" latinLnBrk="0" hangingPunct="1">
              <a:lnSpc>
                <a:spcPct val="100000"/>
              </a:lnSpc>
              <a:spcBef>
                <a:spcPts val="1200"/>
              </a:spcBef>
              <a:spcAft>
                <a:spcPts val="0"/>
              </a:spcAft>
              <a:buClr>
                <a:srgbClr val="000000"/>
              </a:buClr>
              <a:buSzPts val="1800"/>
              <a:buFont typeface="Calibri" panose="020F0502020204030204"/>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7" name="Google Shape;117;p5"/>
          <p:cNvSpPr txBox="1">
            <a:spLocks noGrp="1"/>
          </p:cNvSpPr>
          <p:nvPr>
            <p:ph type="title"/>
          </p:nvPr>
        </p:nvSpPr>
        <p:spPr>
          <a:xfrm>
            <a:off x="0" y="274637"/>
            <a:ext cx="9144000" cy="490537"/>
          </a:xfrm>
          <a:prstGeom prst="rect">
            <a:avLst/>
          </a:prstGeom>
          <a:noFill/>
          <a:ln>
            <a:noFill/>
          </a:ln>
        </p:spPr>
        <p:txBody>
          <a:bodyPr spcFirstLastPara="1" wrap="square" lIns="91425" tIns="45700" rIns="91425" bIns="45700" anchor="ctr" anchorCtr="0">
            <a:normAutofit fontScale="90000"/>
          </a:bodyPr>
          <a:lstStyle/>
          <a:p>
            <a:pPr marL="461645" lvl="0" algn="l">
              <a:buClr>
                <a:srgbClr val="99235E"/>
              </a:buClr>
              <a:buSzPts val="2700"/>
            </a:pPr>
            <a:r>
              <a:rPr lang="en-US" altLang="zh-CN" sz="2700" dirty="0">
                <a:solidFill>
                  <a:srgbClr val="99235E"/>
                </a:solidFill>
              </a:rPr>
              <a:t>4.</a:t>
            </a:r>
            <a:r>
              <a:rPr lang="zh-CN" altLang="en-US" sz="2700" dirty="0">
                <a:solidFill>
                  <a:srgbClr val="99235E"/>
                </a:solidFill>
              </a:rPr>
              <a:t> </a:t>
            </a:r>
            <a:r>
              <a:rPr lang="en-US" altLang="zh-CN" sz="2700" dirty="0">
                <a:solidFill>
                  <a:srgbClr val="99235E"/>
                </a:solidFill>
              </a:rPr>
              <a:t>VGG</a:t>
            </a:r>
            <a:endParaRPr lang="en-US" sz="2700" b="0" i="0" u="none" dirty="0">
              <a:solidFill>
                <a:srgbClr val="99235E"/>
              </a:solidFill>
              <a:latin typeface="Calibri" panose="020F0502020204030204"/>
              <a:ea typeface="Calibri" panose="020F0502020204030204"/>
              <a:cs typeface="Calibri" panose="020F0502020204030204"/>
              <a:sym typeface="Calibri" panose="020F0502020204030204"/>
            </a:endParaRPr>
          </a:p>
        </p:txBody>
      </p:sp>
      <p:pic>
        <p:nvPicPr>
          <p:cNvPr id="5" name="图片 4">
            <a:extLst>
              <a:ext uri="{FF2B5EF4-FFF2-40B4-BE49-F238E27FC236}">
                <a16:creationId xmlns:a16="http://schemas.microsoft.com/office/drawing/2014/main" id="{EAACB282-E358-3E41-A7CE-F596E4CC411C}"/>
              </a:ext>
            </a:extLst>
          </p:cNvPr>
          <p:cNvPicPr/>
          <p:nvPr/>
        </p:nvPicPr>
        <p:blipFill>
          <a:blip r:embed="rId4">
            <a:extLst>
              <a:ext uri="{28A0092B-C50C-407E-A947-70E740481C1C}">
                <a14:useLocalDpi xmlns:a14="http://schemas.microsoft.com/office/drawing/2010/main" val="0"/>
              </a:ext>
            </a:extLst>
          </a:blip>
          <a:stretch>
            <a:fillRect/>
          </a:stretch>
        </p:blipFill>
        <p:spPr>
          <a:xfrm>
            <a:off x="1209368" y="1828800"/>
            <a:ext cx="5997882" cy="2406650"/>
          </a:xfrm>
          <a:prstGeom prst="rect">
            <a:avLst/>
          </a:prstGeom>
        </p:spPr>
      </p:pic>
    </p:spTree>
    <p:extLst>
      <p:ext uri="{BB962C8B-B14F-4D97-AF65-F5344CB8AC3E}">
        <p14:creationId xmlns:p14="http://schemas.microsoft.com/office/powerpoint/2010/main" val="2365197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14"/>
        <p:cNvGrpSpPr/>
        <p:nvPr/>
      </p:nvGrpSpPr>
      <p:grpSpPr>
        <a:xfrm>
          <a:off x="0" y="0"/>
          <a:ext cx="0" cy="0"/>
          <a:chOff x="0" y="0"/>
          <a:chExt cx="0" cy="0"/>
        </a:xfrm>
      </p:grpSpPr>
      <p:sp>
        <p:nvSpPr>
          <p:cNvPr id="116" name="Google Shape;116;p5"/>
          <p:cNvSpPr txBox="1"/>
          <p:nvPr/>
        </p:nvSpPr>
        <p:spPr>
          <a:xfrm>
            <a:off x="393065" y="925772"/>
            <a:ext cx="4395066" cy="4095115"/>
          </a:xfrm>
          <a:prstGeom prst="rect">
            <a:avLst/>
          </a:prstGeom>
          <a:noFill/>
          <a:ln>
            <a:noFill/>
          </a:ln>
        </p:spPr>
        <p:txBody>
          <a:bodyPr spcFirstLastPara="1" wrap="square" lIns="91425" tIns="45700" rIns="91425" bIns="45700" anchor="t" anchorCtr="0">
            <a:noAutofit/>
          </a:bodyPr>
          <a:lstStyle/>
          <a:p>
            <a:pPr marL="463550" lvl="3">
              <a:spcBef>
                <a:spcPts val="1200"/>
              </a:spcBef>
              <a:buSzPts val="1800"/>
            </a:pPr>
            <a:r>
              <a:rPr lang="en-US" sz="2000" b="1" dirty="0">
                <a:latin typeface="Calibri" panose="020F0502020204030204"/>
                <a:ea typeface="Calibri" panose="020F0502020204030204"/>
                <a:cs typeface="Calibri" panose="020F0502020204030204"/>
                <a:sym typeface="Calibri" panose="020F0502020204030204"/>
              </a:rPr>
              <a:t>Residual</a:t>
            </a:r>
            <a:r>
              <a:rPr lang="en-US" sz="2400" b="1" dirty="0">
                <a:latin typeface="Calibri" panose="020F0502020204030204"/>
                <a:ea typeface="Calibri" panose="020F0502020204030204"/>
                <a:cs typeface="Calibri" panose="020F0502020204030204"/>
                <a:sym typeface="Calibri" panose="020F0502020204030204"/>
              </a:rPr>
              <a:t> </a:t>
            </a:r>
            <a:r>
              <a:rPr lang="en-US" sz="2000" b="1" dirty="0">
                <a:latin typeface="Calibri" panose="020F0502020204030204"/>
                <a:ea typeface="Calibri" panose="020F0502020204030204"/>
                <a:cs typeface="Calibri" panose="020F0502020204030204"/>
                <a:sym typeface="Calibri" panose="020F0502020204030204"/>
              </a:rPr>
              <a:t>Network</a:t>
            </a:r>
          </a:p>
          <a:p>
            <a:pPr marL="463550" lvl="3">
              <a:spcBef>
                <a:spcPts val="1200"/>
              </a:spcBef>
              <a:buSzPts val="1800"/>
            </a:pPr>
            <a:r>
              <a:rPr lang="en-US" sz="1800" dirty="0">
                <a:latin typeface="Calibri" panose="020F0502020204030204"/>
                <a:ea typeface="Calibri" panose="020F0502020204030204"/>
                <a:cs typeface="Calibri" panose="020F0502020204030204"/>
                <a:sym typeface="Calibri" panose="020F0502020204030204"/>
              </a:rPr>
              <a:t>The </a:t>
            </a:r>
            <a:r>
              <a:rPr lang="en-US" sz="1800" dirty="0" err="1">
                <a:latin typeface="Calibri" panose="020F0502020204030204"/>
                <a:ea typeface="Calibri" panose="020F0502020204030204"/>
                <a:cs typeface="Calibri" panose="020F0502020204030204"/>
                <a:sym typeface="Calibri" panose="020F0502020204030204"/>
              </a:rPr>
              <a:t>ResNet</a:t>
            </a:r>
            <a:r>
              <a:rPr lang="en-US" sz="1800" dirty="0">
                <a:latin typeface="Calibri" panose="020F0502020204030204"/>
                <a:ea typeface="Calibri" panose="020F0502020204030204"/>
                <a:cs typeface="Calibri" panose="020F0502020204030204"/>
                <a:sym typeface="Calibri" panose="020F0502020204030204"/>
              </a:rPr>
              <a:t> referred to the VGG19</a:t>
            </a:r>
          </a:p>
          <a:p>
            <a:pPr marL="463550" lvl="3">
              <a:spcBef>
                <a:spcPts val="1200"/>
              </a:spcBef>
              <a:buSzPts val="1800"/>
            </a:pPr>
            <a:r>
              <a:rPr lang="en-US" sz="1800" dirty="0">
                <a:latin typeface="Calibri" panose="020F0502020204030204"/>
                <a:ea typeface="Calibri" panose="020F0502020204030204"/>
                <a:cs typeface="Calibri" panose="020F0502020204030204"/>
                <a:sym typeface="Calibri" panose="020F0502020204030204"/>
              </a:rPr>
              <a:t> </a:t>
            </a:r>
            <a:r>
              <a:rPr lang="en-US" sz="1800" dirty="0" err="1">
                <a:latin typeface="Calibri" panose="020F0502020204030204"/>
                <a:ea typeface="Calibri" panose="020F0502020204030204"/>
                <a:cs typeface="Calibri" panose="020F0502020204030204"/>
                <a:sym typeface="Calibri" panose="020F0502020204030204"/>
              </a:rPr>
              <a:t>ResNet</a:t>
            </a:r>
            <a:r>
              <a:rPr lang="en-US" sz="1800" dirty="0">
                <a:latin typeface="Calibri" panose="020F0502020204030204"/>
                <a:ea typeface="Calibri" panose="020F0502020204030204"/>
                <a:cs typeface="Calibri" panose="020F0502020204030204"/>
                <a:sym typeface="Calibri" panose="020F0502020204030204"/>
              </a:rPr>
              <a:t> also added residual unit through the short circuit mechanism</a:t>
            </a:r>
          </a:p>
          <a:p>
            <a:pPr marL="463550" lvl="3">
              <a:spcBef>
                <a:spcPts val="1200"/>
              </a:spcBef>
              <a:buSzPts val="1800"/>
            </a:pPr>
            <a:r>
              <a:rPr lang="en-US" sz="1800" dirty="0">
                <a:latin typeface="Calibri" panose="020F0502020204030204"/>
                <a:ea typeface="Calibri" panose="020F0502020204030204"/>
                <a:cs typeface="Calibri" panose="020F0502020204030204"/>
                <a:sym typeface="Calibri" panose="020F0502020204030204"/>
              </a:rPr>
              <a:t>The changes between VGG and </a:t>
            </a:r>
            <a:r>
              <a:rPr lang="en-US" sz="1800" dirty="0" err="1">
                <a:latin typeface="Calibri" panose="020F0502020204030204"/>
                <a:ea typeface="Calibri" panose="020F0502020204030204"/>
                <a:cs typeface="Calibri" panose="020F0502020204030204"/>
                <a:sym typeface="Calibri" panose="020F0502020204030204"/>
              </a:rPr>
              <a:t>ResNet</a:t>
            </a:r>
            <a:r>
              <a:rPr lang="en-US" sz="1800" dirty="0">
                <a:latin typeface="Calibri" panose="020F0502020204030204"/>
                <a:ea typeface="Calibri" panose="020F0502020204030204"/>
                <a:cs typeface="Calibri" panose="020F0502020204030204"/>
                <a:sym typeface="Calibri" panose="020F0502020204030204"/>
              </a:rPr>
              <a:t> are mainly reflected in the fact that </a:t>
            </a:r>
            <a:r>
              <a:rPr lang="en-US" sz="1800" dirty="0" err="1">
                <a:latin typeface="Calibri" panose="020F0502020204030204"/>
                <a:ea typeface="Calibri" panose="020F0502020204030204"/>
                <a:cs typeface="Calibri" panose="020F0502020204030204"/>
                <a:sym typeface="Calibri" panose="020F0502020204030204"/>
              </a:rPr>
              <a:t>ResNet</a:t>
            </a:r>
            <a:r>
              <a:rPr lang="en-US" sz="1800" dirty="0">
                <a:latin typeface="Calibri" panose="020F0502020204030204"/>
                <a:ea typeface="Calibri" panose="020F0502020204030204"/>
                <a:cs typeface="Calibri" panose="020F0502020204030204"/>
                <a:sym typeface="Calibri" panose="020F0502020204030204"/>
              </a:rPr>
              <a:t> directly uses the convolution of stride=2 to sample and replaces the full connection layer with the global average pool layer.</a:t>
            </a:r>
          </a:p>
          <a:p>
            <a:pPr marL="463550" lvl="3">
              <a:spcBef>
                <a:spcPts val="1200"/>
              </a:spcBef>
              <a:buSzPts val="1800"/>
            </a:pPr>
            <a:r>
              <a:rPr lang="en-US" sz="1800" dirty="0">
                <a:latin typeface="Calibri" panose="020F0502020204030204"/>
                <a:ea typeface="Calibri" panose="020F0502020204030204"/>
                <a:cs typeface="Calibri" panose="020F0502020204030204"/>
                <a:sym typeface="Calibri" panose="020F0502020204030204"/>
              </a:rPr>
              <a:t>An important design principle of </a:t>
            </a:r>
            <a:r>
              <a:rPr lang="en-US" sz="1800" dirty="0" err="1">
                <a:latin typeface="Calibri" panose="020F0502020204030204"/>
                <a:ea typeface="Calibri" panose="020F0502020204030204"/>
                <a:cs typeface="Calibri" panose="020F0502020204030204"/>
                <a:sym typeface="Calibri" panose="020F0502020204030204"/>
              </a:rPr>
              <a:t>ResNet</a:t>
            </a:r>
            <a:r>
              <a:rPr lang="en-US" sz="1800" dirty="0">
                <a:latin typeface="Calibri" panose="020F0502020204030204"/>
                <a:ea typeface="Calibri" panose="020F0502020204030204"/>
                <a:cs typeface="Calibri" panose="020F0502020204030204"/>
                <a:sym typeface="Calibri" panose="020F0502020204030204"/>
              </a:rPr>
              <a:t> is that when the feature map size is reduced by half, the number of feature maps is doubled, which keeps the complexity of the network layer.</a:t>
            </a:r>
          </a:p>
          <a:p>
            <a:pPr marL="463550" marR="0" lvl="3" indent="0" algn="l" defTabSz="914400" rtl="0" eaLnBrk="1" fontAlgn="auto" latinLnBrk="0" hangingPunct="1">
              <a:lnSpc>
                <a:spcPct val="100000"/>
              </a:lnSpc>
              <a:spcBef>
                <a:spcPts val="1200"/>
              </a:spcBef>
              <a:spcAft>
                <a:spcPts val="0"/>
              </a:spcAft>
              <a:buClr>
                <a:srgbClr val="000000"/>
              </a:buClr>
              <a:buSzPts val="1800"/>
              <a:buFont typeface="Calibri" panose="020F0502020204030204"/>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7" name="Google Shape;117;p5"/>
          <p:cNvSpPr txBox="1">
            <a:spLocks noGrp="1"/>
          </p:cNvSpPr>
          <p:nvPr>
            <p:ph type="title"/>
          </p:nvPr>
        </p:nvSpPr>
        <p:spPr>
          <a:xfrm>
            <a:off x="0" y="274637"/>
            <a:ext cx="9144000" cy="490537"/>
          </a:xfrm>
          <a:prstGeom prst="rect">
            <a:avLst/>
          </a:prstGeom>
          <a:noFill/>
          <a:ln>
            <a:noFill/>
          </a:ln>
        </p:spPr>
        <p:txBody>
          <a:bodyPr spcFirstLastPara="1" wrap="square" lIns="91425" tIns="45700" rIns="91425" bIns="45700" anchor="ctr" anchorCtr="0">
            <a:normAutofit fontScale="90000"/>
          </a:bodyPr>
          <a:lstStyle/>
          <a:p>
            <a:pPr marL="461645" lvl="0" algn="l">
              <a:buClr>
                <a:srgbClr val="99235E"/>
              </a:buClr>
              <a:buSzPts val="2700"/>
            </a:pPr>
            <a:r>
              <a:rPr lang="en-US" sz="2700" dirty="0">
                <a:solidFill>
                  <a:srgbClr val="99235E"/>
                </a:solidFill>
              </a:rPr>
              <a:t>5</a:t>
            </a:r>
            <a:r>
              <a:rPr lang="en-US" sz="2700" b="0" i="0" u="none" dirty="0">
                <a:solidFill>
                  <a:srgbClr val="99235E"/>
                </a:solidFill>
                <a:latin typeface="Calibri" panose="020F0502020204030204"/>
                <a:ea typeface="Calibri" panose="020F0502020204030204"/>
                <a:cs typeface="Calibri" panose="020F0502020204030204"/>
                <a:sym typeface="Calibri" panose="020F0502020204030204"/>
              </a:rPr>
              <a:t>. </a:t>
            </a:r>
            <a:r>
              <a:rPr lang="en-US" sz="2700" b="0" i="0" u="none" dirty="0" err="1">
                <a:solidFill>
                  <a:srgbClr val="99235E"/>
                </a:solidFill>
                <a:latin typeface="Calibri" panose="020F0502020204030204"/>
                <a:ea typeface="Calibri" panose="020F0502020204030204"/>
                <a:cs typeface="Calibri" panose="020F0502020204030204"/>
                <a:sym typeface="Calibri" panose="020F0502020204030204"/>
              </a:rPr>
              <a:t>ResNet</a:t>
            </a:r>
            <a:endParaRPr lang="en-US" sz="2700" b="0" i="0" u="none" dirty="0">
              <a:solidFill>
                <a:srgbClr val="99235E"/>
              </a:solidFill>
              <a:latin typeface="Calibri" panose="020F0502020204030204"/>
              <a:ea typeface="Calibri" panose="020F0502020204030204"/>
              <a:cs typeface="Calibri" panose="020F0502020204030204"/>
              <a:sym typeface="Calibri" panose="020F0502020204030204"/>
            </a:endParaRPr>
          </a:p>
        </p:txBody>
      </p:sp>
      <p:pic>
        <p:nvPicPr>
          <p:cNvPr id="2" name="图片 1">
            <a:extLst>
              <a:ext uri="{FF2B5EF4-FFF2-40B4-BE49-F238E27FC236}">
                <a16:creationId xmlns:a16="http://schemas.microsoft.com/office/drawing/2014/main" id="{55A7D9AB-5309-5642-8800-A2E051F1DC2E}"/>
              </a:ext>
            </a:extLst>
          </p:cNvPr>
          <p:cNvPicPr>
            <a:picLocks noChangeAspect="1"/>
          </p:cNvPicPr>
          <p:nvPr/>
        </p:nvPicPr>
        <p:blipFill>
          <a:blip r:embed="rId4"/>
          <a:stretch>
            <a:fillRect/>
          </a:stretch>
        </p:blipFill>
        <p:spPr>
          <a:xfrm>
            <a:off x="4788131" y="1446413"/>
            <a:ext cx="4220769" cy="3574474"/>
          </a:xfrm>
          <a:prstGeom prst="rect">
            <a:avLst/>
          </a:prstGeom>
        </p:spPr>
      </p:pic>
    </p:spTree>
    <p:extLst>
      <p:ext uri="{BB962C8B-B14F-4D97-AF65-F5344CB8AC3E}">
        <p14:creationId xmlns:p14="http://schemas.microsoft.com/office/powerpoint/2010/main" val="1367096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97"/>
        <p:cNvGrpSpPr/>
        <p:nvPr/>
      </p:nvGrpSpPr>
      <p:grpSpPr>
        <a:xfrm>
          <a:off x="0" y="0"/>
          <a:ext cx="0" cy="0"/>
          <a:chOff x="0" y="0"/>
          <a:chExt cx="0" cy="0"/>
        </a:xfrm>
      </p:grpSpPr>
      <p:sp>
        <p:nvSpPr>
          <p:cNvPr id="98" name="Google Shape;98;p3"/>
          <p:cNvSpPr txBox="1"/>
          <p:nvPr/>
        </p:nvSpPr>
        <p:spPr>
          <a:xfrm>
            <a:off x="0" y="908050"/>
            <a:ext cx="5795645" cy="4874895"/>
          </a:xfrm>
          <a:prstGeom prst="rect">
            <a:avLst/>
          </a:prstGeom>
          <a:noFill/>
          <a:ln>
            <a:noFill/>
          </a:ln>
        </p:spPr>
        <p:txBody>
          <a:bodyPr spcFirstLastPara="1" wrap="square" lIns="91425" tIns="45700" rIns="91425" bIns="45700" anchor="t" anchorCtr="0">
            <a:noAutofit/>
          </a:bodyPr>
          <a:lstStyle/>
          <a:p>
            <a:pPr marL="920750" lvl="3" indent="-457200">
              <a:buClr>
                <a:srgbClr val="FF0000"/>
              </a:buClr>
              <a:buSzPts val="2000"/>
              <a:buFont typeface="Arial" panose="020B0604020202090204"/>
              <a:buAutoNum type="arabicPeriod"/>
            </a:pPr>
            <a:r>
              <a:rPr lang="en-US" sz="2000" b="1" dirty="0">
                <a:solidFill>
                  <a:schemeClr val="dk1"/>
                </a:solidFill>
                <a:latin typeface="Calibri" panose="020F0502020204030204"/>
                <a:ea typeface="Calibri" panose="020F0502020204030204"/>
                <a:cs typeface="Calibri" panose="020F0502020204030204"/>
                <a:sym typeface="Calibri" panose="020F0502020204030204"/>
              </a:rPr>
              <a:t>Introduction </a:t>
            </a:r>
          </a:p>
          <a:p>
            <a:pPr marL="920750" lvl="3" indent="-457200">
              <a:buClr>
                <a:srgbClr val="FF0000"/>
              </a:buClr>
              <a:buSzPts val="2000"/>
              <a:buFont typeface="Arial" panose="020B0604020202090204"/>
              <a:buAutoNum type="arabicPeriod"/>
            </a:pPr>
            <a:endParaRPr lang="en-US" sz="2000" b="1" dirty="0">
              <a:solidFill>
                <a:schemeClr val="dk1"/>
              </a:solidFill>
              <a:latin typeface="Calibri" panose="020F0502020204030204"/>
              <a:ea typeface="Calibri" panose="020F0502020204030204"/>
              <a:cs typeface="Calibri" panose="020F0502020204030204"/>
              <a:sym typeface="Calibri" panose="020F0502020204030204"/>
            </a:endParaRPr>
          </a:p>
          <a:p>
            <a:pPr marL="920750" lvl="3" indent="-457200">
              <a:buClr>
                <a:srgbClr val="FF0000"/>
              </a:buClr>
              <a:buSzPts val="2000"/>
              <a:buFont typeface="Arial" panose="020B0604020202090204"/>
              <a:buAutoNum type="arabicPeriod"/>
            </a:pPr>
            <a:r>
              <a:rPr lang="en-US" sz="2000" b="1" dirty="0">
                <a:solidFill>
                  <a:schemeClr val="dk1"/>
                </a:solidFill>
                <a:latin typeface="Calibri" panose="020F0502020204030204"/>
                <a:ea typeface="Calibri" panose="020F0502020204030204"/>
                <a:cs typeface="Calibri" panose="020F0502020204030204"/>
                <a:sym typeface="Calibri" panose="020F0502020204030204"/>
              </a:rPr>
              <a:t>The Introduction of Dataset</a:t>
            </a:r>
          </a:p>
          <a:p>
            <a:pPr marL="920750" lvl="3" indent="-457200">
              <a:spcBef>
                <a:spcPts val="1200"/>
              </a:spcBef>
              <a:buClr>
                <a:srgbClr val="FF0000"/>
              </a:buClr>
              <a:buSzPts val="2000"/>
              <a:buFont typeface="Arial" panose="020B0604020202090204"/>
              <a:buAutoNum type="arabicPeriod"/>
            </a:pPr>
            <a:r>
              <a:rPr lang="en-US" sz="2000" b="1" dirty="0" err="1">
                <a:solidFill>
                  <a:schemeClr val="dk1"/>
                </a:solidFill>
                <a:latin typeface="Calibri" panose="020F0502020204030204"/>
                <a:ea typeface="Calibri" panose="020F0502020204030204"/>
                <a:cs typeface="Calibri" panose="020F0502020204030204"/>
                <a:sym typeface="Calibri" panose="020F0502020204030204"/>
              </a:rPr>
              <a:t>AlexNet</a:t>
            </a:r>
            <a:endParaRPr lang="en-US" sz="2000" b="1"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a:p>
            <a:pPr marL="920750" marR="0" lvl="3" indent="-457200" algn="l" rtl="0">
              <a:lnSpc>
                <a:spcPct val="100000"/>
              </a:lnSpc>
              <a:spcBef>
                <a:spcPts val="1200"/>
              </a:spcBef>
              <a:spcAft>
                <a:spcPts val="0"/>
              </a:spcAft>
              <a:buClr>
                <a:srgbClr val="FF0000"/>
              </a:buClr>
              <a:buSzPts val="2000"/>
              <a:buFont typeface="Arial" panose="020B0604020202090204"/>
              <a:buAutoNum type="arabicPeriod"/>
            </a:pPr>
            <a:r>
              <a:rPr lang="en-US" sz="2000" b="1" i="0" u="none" strike="noStrike" cap="none" dirty="0">
                <a:solidFill>
                  <a:schemeClr val="dk1"/>
                </a:solidFill>
                <a:latin typeface="Calibri" panose="020F0502020204030204"/>
                <a:ea typeface="Calibri" panose="020F0502020204030204"/>
                <a:cs typeface="Calibri" panose="020F0502020204030204"/>
                <a:sym typeface="Calibri" panose="020F0502020204030204"/>
              </a:rPr>
              <a:t>VGG</a:t>
            </a:r>
          </a:p>
          <a:p>
            <a:pPr marL="920750" marR="0" lvl="3" indent="-457200" algn="l" rtl="0">
              <a:lnSpc>
                <a:spcPct val="100000"/>
              </a:lnSpc>
              <a:spcBef>
                <a:spcPts val="1200"/>
              </a:spcBef>
              <a:spcAft>
                <a:spcPts val="0"/>
              </a:spcAft>
              <a:buClr>
                <a:srgbClr val="FF0000"/>
              </a:buClr>
              <a:buSzPts val="2000"/>
              <a:buFont typeface="Arial" panose="020B0604020202090204"/>
              <a:buAutoNum type="arabicPeriod"/>
            </a:pPr>
            <a:r>
              <a:rPr lang="en-US" sz="2000" b="1" i="0" u="none" strike="noStrike" cap="none" dirty="0" err="1">
                <a:solidFill>
                  <a:schemeClr val="dk1"/>
                </a:solidFill>
                <a:latin typeface="Calibri" panose="020F0502020204030204"/>
                <a:ea typeface="Calibri" panose="020F0502020204030204"/>
                <a:cs typeface="Calibri" panose="020F0502020204030204"/>
                <a:sym typeface="Calibri" panose="020F0502020204030204"/>
              </a:rPr>
              <a:t>ResNet</a:t>
            </a:r>
            <a:endParaRPr lang="en-US" sz="2000" b="1"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a:p>
            <a:pPr marL="920750" lvl="3" indent="-457200">
              <a:spcBef>
                <a:spcPts val="1200"/>
              </a:spcBef>
              <a:buClr>
                <a:srgbClr val="FF0000"/>
              </a:buClr>
              <a:buSzPts val="2000"/>
              <a:buFont typeface="Arial" panose="020B0604020202090204"/>
              <a:buAutoNum type="arabicPeriod"/>
            </a:pPr>
            <a:r>
              <a:rPr lang="en-US" sz="2000" b="1" dirty="0">
                <a:solidFill>
                  <a:schemeClr val="dk1"/>
                </a:solidFill>
                <a:latin typeface="Calibri" panose="020F0502020204030204"/>
                <a:ea typeface="Calibri" panose="020F0502020204030204"/>
                <a:cs typeface="Calibri" panose="020F0502020204030204"/>
                <a:sym typeface="Calibri" panose="020F0502020204030204"/>
              </a:rPr>
              <a:t>Evaluation </a:t>
            </a:r>
          </a:p>
          <a:p>
            <a:pPr marL="920750" lvl="3" indent="-457200">
              <a:spcBef>
                <a:spcPts val="1200"/>
              </a:spcBef>
              <a:buClr>
                <a:srgbClr val="FF0000"/>
              </a:buClr>
              <a:buSzPts val="2000"/>
              <a:buFont typeface="Arial" panose="020B0604020202090204"/>
              <a:buAutoNum type="arabicPeriod"/>
            </a:pPr>
            <a:r>
              <a:rPr lang="en-US" sz="2000" b="1" dirty="0">
                <a:solidFill>
                  <a:schemeClr val="dk1"/>
                </a:solidFill>
                <a:latin typeface="Calibri" panose="020F0502020204030204"/>
                <a:ea typeface="Calibri" panose="020F0502020204030204"/>
                <a:cs typeface="Calibri" panose="020F0502020204030204"/>
                <a:sym typeface="Calibri" panose="020F0502020204030204"/>
              </a:rPr>
              <a:t>Conclusion</a:t>
            </a:r>
            <a:endParaRPr sz="2000" b="1"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a:p>
            <a:pPr marL="920750" marR="0" lvl="3" indent="-330200" algn="l" rtl="0">
              <a:lnSpc>
                <a:spcPct val="100000"/>
              </a:lnSpc>
              <a:spcBef>
                <a:spcPts val="1200"/>
              </a:spcBef>
              <a:spcAft>
                <a:spcPts val="0"/>
              </a:spcAft>
              <a:buClr>
                <a:srgbClr val="FF0000"/>
              </a:buClr>
              <a:buSzPts val="2000"/>
              <a:buFont typeface="Arial" panose="020B0604020202090204"/>
              <a:buNone/>
            </a:pPr>
            <a:endParaRPr sz="2000" b="1"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1200"/>
              </a:spcBef>
              <a:spcAft>
                <a:spcPts val="0"/>
              </a:spcAft>
              <a:buNone/>
            </a:pPr>
            <a:endParaRPr sz="2000" b="1"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9" name="Google Shape;99;p3"/>
          <p:cNvSpPr txBox="1">
            <a:spLocks noGrp="1"/>
          </p:cNvSpPr>
          <p:nvPr>
            <p:ph type="title"/>
          </p:nvPr>
        </p:nvSpPr>
        <p:spPr>
          <a:xfrm>
            <a:off x="0" y="274637"/>
            <a:ext cx="9144000" cy="490537"/>
          </a:xfrm>
          <a:prstGeom prst="rect">
            <a:avLst/>
          </a:prstGeom>
          <a:noFill/>
          <a:ln>
            <a:noFill/>
          </a:ln>
        </p:spPr>
        <p:txBody>
          <a:bodyPr spcFirstLastPara="1" wrap="square" lIns="91425" tIns="45700" rIns="91425" bIns="45700" anchor="ctr" anchorCtr="0">
            <a:normAutofit fontScale="90000"/>
          </a:bodyPr>
          <a:lstStyle/>
          <a:p>
            <a:pPr marL="461645" lvl="0" indent="0" algn="l" rtl="0">
              <a:lnSpc>
                <a:spcPct val="100000"/>
              </a:lnSpc>
              <a:spcBef>
                <a:spcPts val="0"/>
              </a:spcBef>
              <a:spcAft>
                <a:spcPts val="0"/>
              </a:spcAft>
              <a:buClr>
                <a:srgbClr val="99235E"/>
              </a:buClr>
              <a:buSzPts val="2700"/>
              <a:buFont typeface="Calibri" panose="020F0502020204030204"/>
              <a:buNone/>
            </a:pPr>
            <a:r>
              <a:rPr lang="en-US" sz="2700" b="0" i="0" u="none">
                <a:solidFill>
                  <a:srgbClr val="99235E"/>
                </a:solidFill>
                <a:latin typeface="Calibri" panose="020F0502020204030204"/>
                <a:ea typeface="Calibri" panose="020F0502020204030204"/>
                <a:cs typeface="Calibri" panose="020F0502020204030204"/>
                <a:sym typeface="Calibri" panose="020F0502020204030204"/>
              </a:rPr>
              <a:t>Agenda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14"/>
        <p:cNvGrpSpPr/>
        <p:nvPr/>
      </p:nvGrpSpPr>
      <p:grpSpPr>
        <a:xfrm>
          <a:off x="0" y="0"/>
          <a:ext cx="0" cy="0"/>
          <a:chOff x="0" y="0"/>
          <a:chExt cx="0" cy="0"/>
        </a:xfrm>
      </p:grpSpPr>
      <p:sp>
        <p:nvSpPr>
          <p:cNvPr id="116" name="Google Shape;116;p5"/>
          <p:cNvSpPr txBox="1"/>
          <p:nvPr/>
        </p:nvSpPr>
        <p:spPr>
          <a:xfrm>
            <a:off x="0" y="908050"/>
            <a:ext cx="8289758" cy="4175125"/>
          </a:xfrm>
          <a:prstGeom prst="rect">
            <a:avLst/>
          </a:prstGeom>
          <a:noFill/>
          <a:ln>
            <a:noFill/>
          </a:ln>
        </p:spPr>
        <p:txBody>
          <a:bodyPr spcFirstLastPara="1" wrap="square" lIns="91425" tIns="45700" rIns="91425" bIns="45700" anchor="t" anchorCtr="0">
            <a:noAutofit/>
          </a:bodyPr>
          <a:lstStyle/>
          <a:p>
            <a:pPr marL="463550" marR="0" lvl="3" indent="0" algn="l" defTabSz="914400" rtl="0" eaLnBrk="1" fontAlgn="auto" latinLnBrk="0" hangingPunct="1">
              <a:lnSpc>
                <a:spcPct val="100000"/>
              </a:lnSpc>
              <a:spcBef>
                <a:spcPts val="0"/>
              </a:spcBef>
              <a:spcAft>
                <a:spcPts val="0"/>
              </a:spcAft>
              <a:buClr>
                <a:srgbClr val="000000"/>
              </a:buClr>
              <a:buSzPts val="2000"/>
              <a:buFont typeface="Arial" panose="020B0604020202090204"/>
              <a:buNone/>
              <a:tabLst/>
              <a:defRPr/>
            </a:pPr>
            <a:r>
              <a:rPr kumimoji="0" lang="en-US" sz="2000" b="1" i="0" u="none" strike="noStrike" kern="0" cap="none" spc="0" normalizeH="0" baseline="0" noProof="0" dirty="0">
                <a:ln>
                  <a:noFill/>
                </a:ln>
                <a:solidFill>
                  <a:srgbClr val="000000"/>
                </a:solidFill>
                <a:effectLst/>
                <a:uLnTx/>
                <a:uFillTx/>
                <a:latin typeface="Calibri" panose="020F0502020204030204"/>
                <a:ea typeface="Calibri" panose="020F0502020204030204"/>
                <a:cs typeface="Calibri" panose="020F0502020204030204"/>
                <a:sym typeface="Calibri" panose="020F0502020204030204"/>
              </a:rPr>
              <a:t>Result in Dataset MNIST</a:t>
            </a:r>
          </a:p>
          <a:p>
            <a:pPr marL="463550" marR="0" lvl="3" indent="0" algn="l" defTabSz="914400" rtl="0" eaLnBrk="1" fontAlgn="auto" latinLnBrk="0" hangingPunct="1">
              <a:lnSpc>
                <a:spcPct val="100000"/>
              </a:lnSpc>
              <a:spcBef>
                <a:spcPts val="0"/>
              </a:spcBef>
              <a:spcAft>
                <a:spcPts val="0"/>
              </a:spcAft>
              <a:buClr>
                <a:srgbClr val="000000"/>
              </a:buClr>
              <a:buSzPts val="2000"/>
              <a:buFont typeface="Arial" panose="020B0604020202090204"/>
              <a:buNone/>
              <a:tabLst/>
              <a:defRPr/>
            </a:pPr>
            <a:endParaRPr kumimoji="0" lang="en-US" sz="2000" b="1" i="0" u="none" strike="noStrike" kern="0" cap="none" spc="0" normalizeH="0" baseline="0" noProof="0" dirty="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a:p>
            <a:pPr marL="463550" marR="0" lvl="3" indent="0" algn="l" defTabSz="914400" rtl="0" eaLnBrk="1" fontAlgn="auto" latinLnBrk="0" hangingPunct="1">
              <a:lnSpc>
                <a:spcPct val="100000"/>
              </a:lnSpc>
              <a:spcBef>
                <a:spcPts val="1200"/>
              </a:spcBef>
              <a:spcAft>
                <a:spcPts val="0"/>
              </a:spcAft>
              <a:buClr>
                <a:srgbClr val="000000"/>
              </a:buClr>
              <a:buSzPts val="1800"/>
              <a:buFont typeface="Calibri" panose="020F0502020204030204"/>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7" name="Google Shape;117;p5"/>
          <p:cNvSpPr txBox="1">
            <a:spLocks noGrp="1"/>
          </p:cNvSpPr>
          <p:nvPr>
            <p:ph type="title"/>
          </p:nvPr>
        </p:nvSpPr>
        <p:spPr>
          <a:xfrm>
            <a:off x="0" y="274637"/>
            <a:ext cx="9144000" cy="490537"/>
          </a:xfrm>
          <a:prstGeom prst="rect">
            <a:avLst/>
          </a:prstGeom>
          <a:noFill/>
          <a:ln>
            <a:noFill/>
          </a:ln>
        </p:spPr>
        <p:txBody>
          <a:bodyPr spcFirstLastPara="1" wrap="square" lIns="91425" tIns="45700" rIns="91425" bIns="45700" anchor="ctr" anchorCtr="0">
            <a:normAutofit fontScale="90000"/>
          </a:bodyPr>
          <a:lstStyle/>
          <a:p>
            <a:pPr marL="461645" lvl="0" algn="l">
              <a:buClr>
                <a:srgbClr val="99235E"/>
              </a:buClr>
              <a:buSzPts val="2700"/>
            </a:pPr>
            <a:r>
              <a:rPr lang="en-US" altLang="zh-CN" sz="2700" dirty="0">
                <a:solidFill>
                  <a:srgbClr val="99235E"/>
                </a:solidFill>
              </a:rPr>
              <a:t>5. </a:t>
            </a:r>
            <a:r>
              <a:rPr lang="en-US" altLang="zh-CN" sz="2700" dirty="0" err="1">
                <a:solidFill>
                  <a:srgbClr val="99235E"/>
                </a:solidFill>
              </a:rPr>
              <a:t>ResNet</a:t>
            </a:r>
            <a:endParaRPr lang="en-US" sz="2700" b="0" i="0" u="none" dirty="0">
              <a:solidFill>
                <a:srgbClr val="99235E"/>
              </a:solidFill>
              <a:latin typeface="Calibri" panose="020F0502020204030204"/>
              <a:ea typeface="Calibri" panose="020F0502020204030204"/>
              <a:cs typeface="Calibri" panose="020F0502020204030204"/>
              <a:sym typeface="Calibri" panose="020F0502020204030204"/>
            </a:endParaRPr>
          </a:p>
        </p:txBody>
      </p:sp>
      <p:pic>
        <p:nvPicPr>
          <p:cNvPr id="2" name="图片 1">
            <a:extLst>
              <a:ext uri="{FF2B5EF4-FFF2-40B4-BE49-F238E27FC236}">
                <a16:creationId xmlns:a16="http://schemas.microsoft.com/office/drawing/2014/main" id="{EE3E8F2D-24AD-3C46-A234-E00C4899E4DA}"/>
              </a:ext>
            </a:extLst>
          </p:cNvPr>
          <p:cNvPicPr>
            <a:picLocks noChangeAspect="1"/>
          </p:cNvPicPr>
          <p:nvPr/>
        </p:nvPicPr>
        <p:blipFill>
          <a:blip r:embed="rId4"/>
          <a:stretch>
            <a:fillRect/>
          </a:stretch>
        </p:blipFill>
        <p:spPr>
          <a:xfrm>
            <a:off x="1080654" y="1457594"/>
            <a:ext cx="6783185" cy="4093302"/>
          </a:xfrm>
          <a:prstGeom prst="rect">
            <a:avLst/>
          </a:prstGeom>
        </p:spPr>
      </p:pic>
    </p:spTree>
    <p:extLst>
      <p:ext uri="{BB962C8B-B14F-4D97-AF65-F5344CB8AC3E}">
        <p14:creationId xmlns:p14="http://schemas.microsoft.com/office/powerpoint/2010/main" val="1291001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14"/>
        <p:cNvGrpSpPr/>
        <p:nvPr/>
      </p:nvGrpSpPr>
      <p:grpSpPr>
        <a:xfrm>
          <a:off x="0" y="0"/>
          <a:ext cx="0" cy="0"/>
          <a:chOff x="0" y="0"/>
          <a:chExt cx="0" cy="0"/>
        </a:xfrm>
      </p:grpSpPr>
      <p:sp>
        <p:nvSpPr>
          <p:cNvPr id="116" name="Google Shape;116;p5"/>
          <p:cNvSpPr txBox="1"/>
          <p:nvPr/>
        </p:nvSpPr>
        <p:spPr>
          <a:xfrm>
            <a:off x="0" y="908050"/>
            <a:ext cx="8289758" cy="4175125"/>
          </a:xfrm>
          <a:prstGeom prst="rect">
            <a:avLst/>
          </a:prstGeom>
          <a:noFill/>
          <a:ln>
            <a:noFill/>
          </a:ln>
        </p:spPr>
        <p:txBody>
          <a:bodyPr spcFirstLastPara="1" wrap="square" lIns="91425" tIns="45700" rIns="91425" bIns="45700" anchor="t" anchorCtr="0">
            <a:noAutofit/>
          </a:bodyPr>
          <a:lstStyle/>
          <a:p>
            <a:pPr marL="463550" marR="0" lvl="3" indent="0" algn="l" defTabSz="914400" rtl="0" eaLnBrk="1" fontAlgn="auto" latinLnBrk="0" hangingPunct="1">
              <a:lnSpc>
                <a:spcPct val="100000"/>
              </a:lnSpc>
              <a:spcBef>
                <a:spcPts val="0"/>
              </a:spcBef>
              <a:spcAft>
                <a:spcPts val="0"/>
              </a:spcAft>
              <a:buClr>
                <a:srgbClr val="000000"/>
              </a:buClr>
              <a:buSzPts val="2000"/>
              <a:buFont typeface="Arial" panose="020B0604020202090204"/>
              <a:buNone/>
              <a:tabLst/>
              <a:defRPr/>
            </a:pPr>
            <a:r>
              <a:rPr kumimoji="0" lang="en-US" sz="2000" b="1" i="0" u="none" strike="noStrike" kern="0" cap="none" spc="0" normalizeH="0" baseline="0" noProof="0" dirty="0">
                <a:ln>
                  <a:noFill/>
                </a:ln>
                <a:solidFill>
                  <a:srgbClr val="000000"/>
                </a:solidFill>
                <a:effectLst/>
                <a:uLnTx/>
                <a:uFillTx/>
                <a:latin typeface="Calibri" panose="020F0502020204030204"/>
                <a:ea typeface="Calibri" panose="020F0502020204030204"/>
                <a:cs typeface="Calibri" panose="020F0502020204030204"/>
                <a:sym typeface="Calibri" panose="020F0502020204030204"/>
              </a:rPr>
              <a:t>Result in Dataset MNIST</a:t>
            </a:r>
          </a:p>
          <a:p>
            <a:pPr marL="463550" marR="0" lvl="3" indent="0" algn="l" defTabSz="914400" rtl="0" eaLnBrk="1" fontAlgn="auto" latinLnBrk="0" hangingPunct="1">
              <a:lnSpc>
                <a:spcPct val="100000"/>
              </a:lnSpc>
              <a:spcBef>
                <a:spcPts val="0"/>
              </a:spcBef>
              <a:spcAft>
                <a:spcPts val="0"/>
              </a:spcAft>
              <a:buClr>
                <a:srgbClr val="000000"/>
              </a:buClr>
              <a:buSzPts val="2000"/>
              <a:buFont typeface="Arial" panose="020B0604020202090204"/>
              <a:buNone/>
              <a:tabLst/>
              <a:defRPr/>
            </a:pPr>
            <a:endParaRPr kumimoji="0" lang="en-US" sz="2000" b="1" i="0" u="none" strike="noStrike" kern="0" cap="none" spc="0" normalizeH="0" baseline="0" noProof="0" dirty="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a:p>
            <a:pPr marL="463550" marR="0" lvl="3" indent="0" algn="l" defTabSz="914400" rtl="0" eaLnBrk="1" fontAlgn="auto" latinLnBrk="0" hangingPunct="1">
              <a:lnSpc>
                <a:spcPct val="100000"/>
              </a:lnSpc>
              <a:spcBef>
                <a:spcPts val="1200"/>
              </a:spcBef>
              <a:spcAft>
                <a:spcPts val="0"/>
              </a:spcAft>
              <a:buClr>
                <a:srgbClr val="000000"/>
              </a:buClr>
              <a:buSzPts val="1800"/>
              <a:buFont typeface="Calibri" panose="020F0502020204030204"/>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7" name="Google Shape;117;p5"/>
          <p:cNvSpPr txBox="1">
            <a:spLocks noGrp="1"/>
          </p:cNvSpPr>
          <p:nvPr>
            <p:ph type="title"/>
          </p:nvPr>
        </p:nvSpPr>
        <p:spPr>
          <a:xfrm>
            <a:off x="0" y="274637"/>
            <a:ext cx="9144000" cy="490537"/>
          </a:xfrm>
          <a:prstGeom prst="rect">
            <a:avLst/>
          </a:prstGeom>
          <a:noFill/>
          <a:ln>
            <a:noFill/>
          </a:ln>
        </p:spPr>
        <p:txBody>
          <a:bodyPr spcFirstLastPara="1" wrap="square" lIns="91425" tIns="45700" rIns="91425" bIns="45700" anchor="ctr" anchorCtr="0">
            <a:normAutofit fontScale="90000"/>
          </a:bodyPr>
          <a:lstStyle/>
          <a:p>
            <a:pPr marL="461645" lvl="0" algn="l">
              <a:buClr>
                <a:srgbClr val="99235E"/>
              </a:buClr>
              <a:buSzPts val="2700"/>
            </a:pPr>
            <a:r>
              <a:rPr lang="en-US" altLang="zh-CN" sz="2700" dirty="0">
                <a:solidFill>
                  <a:srgbClr val="99235E"/>
                </a:solidFill>
              </a:rPr>
              <a:t>5. </a:t>
            </a:r>
            <a:r>
              <a:rPr lang="en-US" altLang="zh-CN" sz="2700" dirty="0" err="1">
                <a:solidFill>
                  <a:srgbClr val="99235E"/>
                </a:solidFill>
              </a:rPr>
              <a:t>ResNet</a:t>
            </a:r>
            <a:endParaRPr lang="en-US" sz="2700" b="0" i="0" u="none" dirty="0">
              <a:solidFill>
                <a:srgbClr val="99235E"/>
              </a:solidFill>
              <a:latin typeface="Calibri" panose="020F0502020204030204"/>
              <a:ea typeface="Calibri" panose="020F0502020204030204"/>
              <a:cs typeface="Calibri" panose="020F0502020204030204"/>
              <a:sym typeface="Calibri" panose="020F0502020204030204"/>
            </a:endParaRPr>
          </a:p>
        </p:txBody>
      </p:sp>
      <p:pic>
        <p:nvPicPr>
          <p:cNvPr id="3" name="图片 2">
            <a:extLst>
              <a:ext uri="{FF2B5EF4-FFF2-40B4-BE49-F238E27FC236}">
                <a16:creationId xmlns:a16="http://schemas.microsoft.com/office/drawing/2014/main" id="{E531A106-3CB2-4545-8E4D-EA2E326CD3B3}"/>
              </a:ext>
            </a:extLst>
          </p:cNvPr>
          <p:cNvPicPr>
            <a:picLocks noChangeAspect="1"/>
          </p:cNvPicPr>
          <p:nvPr/>
        </p:nvPicPr>
        <p:blipFill>
          <a:blip r:embed="rId4"/>
          <a:stretch>
            <a:fillRect/>
          </a:stretch>
        </p:blipFill>
        <p:spPr>
          <a:xfrm>
            <a:off x="989977" y="1309254"/>
            <a:ext cx="5470980" cy="4640696"/>
          </a:xfrm>
          <a:prstGeom prst="rect">
            <a:avLst/>
          </a:prstGeom>
        </p:spPr>
      </p:pic>
    </p:spTree>
    <p:extLst>
      <p:ext uri="{BB962C8B-B14F-4D97-AF65-F5344CB8AC3E}">
        <p14:creationId xmlns:p14="http://schemas.microsoft.com/office/powerpoint/2010/main" val="23899355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14"/>
        <p:cNvGrpSpPr/>
        <p:nvPr/>
      </p:nvGrpSpPr>
      <p:grpSpPr>
        <a:xfrm>
          <a:off x="0" y="0"/>
          <a:ext cx="0" cy="0"/>
          <a:chOff x="0" y="0"/>
          <a:chExt cx="0" cy="0"/>
        </a:xfrm>
      </p:grpSpPr>
      <p:sp>
        <p:nvSpPr>
          <p:cNvPr id="116" name="Google Shape;116;p5"/>
          <p:cNvSpPr txBox="1"/>
          <p:nvPr/>
        </p:nvSpPr>
        <p:spPr>
          <a:xfrm>
            <a:off x="0" y="908050"/>
            <a:ext cx="8289758" cy="4175125"/>
          </a:xfrm>
          <a:prstGeom prst="rect">
            <a:avLst/>
          </a:prstGeom>
          <a:noFill/>
          <a:ln>
            <a:noFill/>
          </a:ln>
        </p:spPr>
        <p:txBody>
          <a:bodyPr spcFirstLastPara="1" wrap="square" lIns="91425" tIns="45700" rIns="91425" bIns="45700" anchor="t" anchorCtr="0">
            <a:noAutofit/>
          </a:bodyPr>
          <a:lstStyle/>
          <a:p>
            <a:pPr marL="463550" lvl="3">
              <a:buSzPts val="2000"/>
              <a:defRPr/>
            </a:pPr>
            <a:r>
              <a:rPr lang="en-US" altLang="zh-CN" sz="2000" b="1" dirty="0">
                <a:latin typeface="Calibri" panose="020F0502020204030204"/>
                <a:ea typeface="Calibri" panose="020F0502020204030204"/>
                <a:cs typeface="Calibri" panose="020F0502020204030204"/>
                <a:sym typeface="Calibri" panose="020F0502020204030204"/>
              </a:rPr>
              <a:t>Result in Dataset CIFAR-10</a:t>
            </a:r>
          </a:p>
          <a:p>
            <a:pPr marL="463550" marR="0" lvl="3" indent="0" algn="l" defTabSz="914400" rtl="0" eaLnBrk="1" fontAlgn="auto" latinLnBrk="0" hangingPunct="1">
              <a:lnSpc>
                <a:spcPct val="100000"/>
              </a:lnSpc>
              <a:spcBef>
                <a:spcPts val="0"/>
              </a:spcBef>
              <a:spcAft>
                <a:spcPts val="0"/>
              </a:spcAft>
              <a:buClr>
                <a:srgbClr val="000000"/>
              </a:buClr>
              <a:buSzPts val="2000"/>
              <a:buFont typeface="Arial" panose="020B0604020202090204"/>
              <a:buNone/>
              <a:tabLst/>
              <a:defRPr/>
            </a:pPr>
            <a:endParaRPr kumimoji="0" lang="en-US" sz="2000" b="1" i="0" u="none" strike="noStrike" kern="0" cap="none" spc="0" normalizeH="0" baseline="0" noProof="0" dirty="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a:p>
            <a:pPr marL="463550" marR="0" lvl="3" indent="0" algn="l" defTabSz="914400" rtl="0" eaLnBrk="1" fontAlgn="auto" latinLnBrk="0" hangingPunct="1">
              <a:lnSpc>
                <a:spcPct val="100000"/>
              </a:lnSpc>
              <a:spcBef>
                <a:spcPts val="0"/>
              </a:spcBef>
              <a:spcAft>
                <a:spcPts val="0"/>
              </a:spcAft>
              <a:buClr>
                <a:srgbClr val="000000"/>
              </a:buClr>
              <a:buSzPts val="2000"/>
              <a:buFont typeface="Arial" panose="020B0604020202090204"/>
              <a:buNone/>
              <a:tabLst/>
              <a:defRPr/>
            </a:pPr>
            <a:endParaRPr kumimoji="0" lang="en-US" sz="2000" b="1" i="0" u="none" strike="noStrike" kern="0" cap="none" spc="0" normalizeH="0" baseline="0" noProof="0" dirty="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a:p>
            <a:pPr marL="463550" marR="0" lvl="3" indent="0" algn="l" defTabSz="914400" rtl="0" eaLnBrk="1" fontAlgn="auto" latinLnBrk="0" hangingPunct="1">
              <a:lnSpc>
                <a:spcPct val="100000"/>
              </a:lnSpc>
              <a:spcBef>
                <a:spcPts val="1200"/>
              </a:spcBef>
              <a:spcAft>
                <a:spcPts val="0"/>
              </a:spcAft>
              <a:buClr>
                <a:srgbClr val="000000"/>
              </a:buClr>
              <a:buSzPts val="1800"/>
              <a:buFont typeface="Calibri" panose="020F0502020204030204"/>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7" name="Google Shape;117;p5"/>
          <p:cNvSpPr txBox="1">
            <a:spLocks noGrp="1"/>
          </p:cNvSpPr>
          <p:nvPr>
            <p:ph type="title"/>
          </p:nvPr>
        </p:nvSpPr>
        <p:spPr>
          <a:xfrm>
            <a:off x="0" y="274637"/>
            <a:ext cx="9144000" cy="490537"/>
          </a:xfrm>
          <a:prstGeom prst="rect">
            <a:avLst/>
          </a:prstGeom>
          <a:noFill/>
          <a:ln>
            <a:noFill/>
          </a:ln>
        </p:spPr>
        <p:txBody>
          <a:bodyPr spcFirstLastPara="1" wrap="square" lIns="91425" tIns="45700" rIns="91425" bIns="45700" anchor="ctr" anchorCtr="0">
            <a:normAutofit fontScale="90000"/>
          </a:bodyPr>
          <a:lstStyle/>
          <a:p>
            <a:pPr marL="461645" lvl="0" algn="l">
              <a:buClr>
                <a:srgbClr val="99235E"/>
              </a:buClr>
              <a:buSzPts val="2700"/>
            </a:pPr>
            <a:r>
              <a:rPr lang="en-US" altLang="zh-CN" sz="2700" dirty="0">
                <a:solidFill>
                  <a:srgbClr val="99235E"/>
                </a:solidFill>
              </a:rPr>
              <a:t>5. </a:t>
            </a:r>
            <a:r>
              <a:rPr lang="en-US" altLang="zh-CN" sz="2700" dirty="0" err="1">
                <a:solidFill>
                  <a:srgbClr val="99235E"/>
                </a:solidFill>
              </a:rPr>
              <a:t>ResNet</a:t>
            </a:r>
            <a:endParaRPr lang="en-US" sz="2700" b="0" i="0" u="none" dirty="0">
              <a:solidFill>
                <a:srgbClr val="99235E"/>
              </a:solidFill>
              <a:latin typeface="Calibri" panose="020F0502020204030204"/>
              <a:ea typeface="Calibri" panose="020F0502020204030204"/>
              <a:cs typeface="Calibri" panose="020F0502020204030204"/>
              <a:sym typeface="Calibri" panose="020F0502020204030204"/>
            </a:endParaRPr>
          </a:p>
        </p:txBody>
      </p:sp>
      <p:pic>
        <p:nvPicPr>
          <p:cNvPr id="5" name="内容占位符 3" descr="地图的截图&#10;&#10;描述已自动生成">
            <a:extLst>
              <a:ext uri="{FF2B5EF4-FFF2-40B4-BE49-F238E27FC236}">
                <a16:creationId xmlns:a16="http://schemas.microsoft.com/office/drawing/2014/main" id="{E5E032CF-13B4-4C40-A8B5-3B852362C16C}"/>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854242" y="1690533"/>
            <a:ext cx="6883809" cy="3810615"/>
          </a:xfrm>
          <a:prstGeom prst="rect">
            <a:avLst/>
          </a:prstGeom>
          <a:noFill/>
          <a:ln>
            <a:noFill/>
          </a:ln>
        </p:spPr>
      </p:pic>
    </p:spTree>
    <p:extLst>
      <p:ext uri="{BB962C8B-B14F-4D97-AF65-F5344CB8AC3E}">
        <p14:creationId xmlns:p14="http://schemas.microsoft.com/office/powerpoint/2010/main" val="12729994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14"/>
        <p:cNvGrpSpPr/>
        <p:nvPr/>
      </p:nvGrpSpPr>
      <p:grpSpPr>
        <a:xfrm>
          <a:off x="0" y="0"/>
          <a:ext cx="0" cy="0"/>
          <a:chOff x="0" y="0"/>
          <a:chExt cx="0" cy="0"/>
        </a:xfrm>
      </p:grpSpPr>
      <p:sp>
        <p:nvSpPr>
          <p:cNvPr id="116" name="Google Shape;116;p5"/>
          <p:cNvSpPr txBox="1"/>
          <p:nvPr/>
        </p:nvSpPr>
        <p:spPr>
          <a:xfrm>
            <a:off x="0" y="908050"/>
            <a:ext cx="8289758" cy="4175125"/>
          </a:xfrm>
          <a:prstGeom prst="rect">
            <a:avLst/>
          </a:prstGeom>
          <a:noFill/>
          <a:ln>
            <a:noFill/>
          </a:ln>
        </p:spPr>
        <p:txBody>
          <a:bodyPr spcFirstLastPara="1" wrap="square" lIns="91425" tIns="45700" rIns="91425" bIns="45700" anchor="t" anchorCtr="0">
            <a:noAutofit/>
          </a:bodyPr>
          <a:lstStyle/>
          <a:p>
            <a:pPr marL="463550" marR="0" lvl="3" indent="0" algn="l" defTabSz="914400" rtl="0" eaLnBrk="1" fontAlgn="auto" latinLnBrk="0" hangingPunct="1">
              <a:lnSpc>
                <a:spcPct val="100000"/>
              </a:lnSpc>
              <a:spcBef>
                <a:spcPts val="0"/>
              </a:spcBef>
              <a:spcAft>
                <a:spcPts val="0"/>
              </a:spcAft>
              <a:buClr>
                <a:srgbClr val="000000"/>
              </a:buClr>
              <a:buSzPts val="2000"/>
              <a:buFont typeface="Arial" panose="020B0604020202090204"/>
              <a:buNone/>
              <a:tabLst/>
              <a:defRPr/>
            </a:pPr>
            <a:r>
              <a:rPr kumimoji="0" lang="en-US" sz="2000" b="1" i="0" u="none" strike="noStrike" kern="0" cap="none" spc="0" normalizeH="0" baseline="0" noProof="0" dirty="0">
                <a:ln>
                  <a:noFill/>
                </a:ln>
                <a:solidFill>
                  <a:srgbClr val="000000"/>
                </a:solidFill>
                <a:effectLst/>
                <a:uLnTx/>
                <a:uFillTx/>
                <a:latin typeface="Calibri" panose="020F0502020204030204"/>
                <a:ea typeface="Calibri" panose="020F0502020204030204"/>
                <a:cs typeface="Calibri" panose="020F0502020204030204"/>
                <a:sym typeface="Calibri" panose="020F0502020204030204"/>
              </a:rPr>
              <a:t>Result in Dataset CIFAR-10</a:t>
            </a:r>
          </a:p>
          <a:p>
            <a:pPr marL="463550" marR="0" lvl="3" indent="0" algn="l" defTabSz="914400" rtl="0" eaLnBrk="1" fontAlgn="auto" latinLnBrk="0" hangingPunct="1">
              <a:lnSpc>
                <a:spcPct val="100000"/>
              </a:lnSpc>
              <a:spcBef>
                <a:spcPts val="1200"/>
              </a:spcBef>
              <a:spcAft>
                <a:spcPts val="0"/>
              </a:spcAft>
              <a:buClr>
                <a:srgbClr val="000000"/>
              </a:buClr>
              <a:buSzPts val="1800"/>
              <a:buFont typeface="Calibri" panose="020F0502020204030204"/>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7" name="Google Shape;117;p5"/>
          <p:cNvSpPr txBox="1">
            <a:spLocks noGrp="1"/>
          </p:cNvSpPr>
          <p:nvPr>
            <p:ph type="title"/>
          </p:nvPr>
        </p:nvSpPr>
        <p:spPr>
          <a:xfrm>
            <a:off x="0" y="274637"/>
            <a:ext cx="9144000" cy="490537"/>
          </a:xfrm>
          <a:prstGeom prst="rect">
            <a:avLst/>
          </a:prstGeom>
          <a:noFill/>
          <a:ln>
            <a:noFill/>
          </a:ln>
        </p:spPr>
        <p:txBody>
          <a:bodyPr spcFirstLastPara="1" wrap="square" lIns="91425" tIns="45700" rIns="91425" bIns="45700" anchor="ctr" anchorCtr="0">
            <a:normAutofit fontScale="90000"/>
          </a:bodyPr>
          <a:lstStyle/>
          <a:p>
            <a:pPr marL="461645" lvl="0" algn="l">
              <a:buClr>
                <a:srgbClr val="99235E"/>
              </a:buClr>
              <a:buSzPts val="2700"/>
            </a:pPr>
            <a:r>
              <a:rPr lang="en-US" altLang="zh-CN" sz="2700" dirty="0">
                <a:solidFill>
                  <a:srgbClr val="99235E"/>
                </a:solidFill>
              </a:rPr>
              <a:t>5. </a:t>
            </a:r>
            <a:r>
              <a:rPr lang="en-US" altLang="zh-CN" sz="2700" dirty="0" err="1">
                <a:solidFill>
                  <a:srgbClr val="99235E"/>
                </a:solidFill>
              </a:rPr>
              <a:t>ResNet</a:t>
            </a:r>
            <a:endParaRPr lang="en-US" sz="2700" b="0" i="0" u="none" dirty="0">
              <a:solidFill>
                <a:srgbClr val="99235E"/>
              </a:solidFill>
              <a:latin typeface="Calibri" panose="020F0502020204030204"/>
              <a:ea typeface="Calibri" panose="020F0502020204030204"/>
              <a:cs typeface="Calibri" panose="020F0502020204030204"/>
              <a:sym typeface="Calibri" panose="020F0502020204030204"/>
            </a:endParaRPr>
          </a:p>
        </p:txBody>
      </p:sp>
      <p:pic>
        <p:nvPicPr>
          <p:cNvPr id="6" name="内容占位符 3" descr="手机屏幕截图&#10;&#10;描述已自动生成">
            <a:extLst>
              <a:ext uri="{FF2B5EF4-FFF2-40B4-BE49-F238E27FC236}">
                <a16:creationId xmlns:a16="http://schemas.microsoft.com/office/drawing/2014/main" id="{2966902B-7517-384E-AF00-01DB53A1E636}"/>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1209368" y="1843549"/>
            <a:ext cx="6725264" cy="2566219"/>
          </a:xfrm>
          <a:prstGeom prst="rect">
            <a:avLst/>
          </a:prstGeom>
          <a:noFill/>
          <a:ln>
            <a:noFill/>
          </a:ln>
        </p:spPr>
      </p:pic>
    </p:spTree>
    <p:extLst>
      <p:ext uri="{BB962C8B-B14F-4D97-AF65-F5344CB8AC3E}">
        <p14:creationId xmlns:p14="http://schemas.microsoft.com/office/powerpoint/2010/main" val="40224386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14"/>
        <p:cNvGrpSpPr/>
        <p:nvPr/>
      </p:nvGrpSpPr>
      <p:grpSpPr>
        <a:xfrm>
          <a:off x="0" y="0"/>
          <a:ext cx="0" cy="0"/>
          <a:chOff x="0" y="0"/>
          <a:chExt cx="0" cy="0"/>
        </a:xfrm>
      </p:grpSpPr>
      <p:sp>
        <p:nvSpPr>
          <p:cNvPr id="116" name="Google Shape;116;p5"/>
          <p:cNvSpPr txBox="1"/>
          <p:nvPr/>
        </p:nvSpPr>
        <p:spPr>
          <a:xfrm>
            <a:off x="0" y="908050"/>
            <a:ext cx="8613058" cy="4175125"/>
          </a:xfrm>
          <a:prstGeom prst="rect">
            <a:avLst/>
          </a:prstGeom>
          <a:noFill/>
          <a:ln>
            <a:noFill/>
          </a:ln>
        </p:spPr>
        <p:txBody>
          <a:bodyPr spcFirstLastPara="1" wrap="square" lIns="91425" tIns="45700" rIns="91425" bIns="45700" anchor="t" anchorCtr="0">
            <a:noAutofit/>
          </a:bodyPr>
          <a:lstStyle/>
          <a:p>
            <a:pPr marL="463550" lvl="3">
              <a:buSzPts val="2000"/>
              <a:defRPr/>
            </a:pPr>
            <a:r>
              <a:rPr lang="en-US" sz="1800" dirty="0">
                <a:latin typeface="Calibri" panose="020F0502020204030204"/>
                <a:ea typeface="Calibri" panose="020F0502020204030204"/>
                <a:cs typeface="Calibri" panose="020F0502020204030204"/>
                <a:sym typeface="Calibri" panose="020F0502020204030204"/>
              </a:rPr>
              <a:t>When the CIFAR-10 data set was used for testing, the best accuracy performance of </a:t>
            </a:r>
            <a:r>
              <a:rPr lang="en-US" sz="1800" dirty="0" err="1">
                <a:latin typeface="Calibri" panose="020F0502020204030204"/>
                <a:ea typeface="Calibri" panose="020F0502020204030204"/>
                <a:cs typeface="Calibri" panose="020F0502020204030204"/>
                <a:sym typeface="Calibri" panose="020F0502020204030204"/>
              </a:rPr>
              <a:t>VGGNet</a:t>
            </a:r>
            <a:r>
              <a:rPr lang="en-US" sz="1800" dirty="0">
                <a:latin typeface="Calibri" panose="020F0502020204030204"/>
                <a:ea typeface="Calibri" panose="020F0502020204030204"/>
                <a:cs typeface="Calibri" panose="020F0502020204030204"/>
                <a:sym typeface="Calibri" panose="020F0502020204030204"/>
              </a:rPr>
              <a:t> was the highest, reaching 89.790%. The highest accuracy demonstrates VGG-16 has better classification ability and eliminating unrelated information.</a:t>
            </a:r>
          </a:p>
          <a:p>
            <a:pPr marL="463550" lvl="3">
              <a:buSzPts val="2000"/>
              <a:defRPr/>
            </a:pPr>
            <a:endParaRPr lang="en-US" sz="1800" dirty="0">
              <a:latin typeface="Calibri" panose="020F0502020204030204"/>
              <a:ea typeface="Calibri" panose="020F0502020204030204"/>
              <a:cs typeface="Calibri" panose="020F0502020204030204"/>
              <a:sym typeface="Calibri" panose="020F0502020204030204"/>
            </a:endParaRPr>
          </a:p>
          <a:p>
            <a:pPr marL="463550" lvl="3">
              <a:buSzPts val="2000"/>
              <a:defRPr/>
            </a:pPr>
            <a:r>
              <a:rPr lang="en-US" sz="1800" dirty="0">
                <a:latin typeface="Calibri" panose="020F0502020204030204"/>
                <a:ea typeface="Calibri" panose="020F0502020204030204"/>
                <a:cs typeface="Calibri" panose="020F0502020204030204"/>
                <a:sym typeface="Calibri" panose="020F0502020204030204"/>
              </a:rPr>
              <a:t>VGG-16 makes improvement at the expense of longer training time. The possible reason for this result might be that </a:t>
            </a:r>
            <a:r>
              <a:rPr lang="en-US" sz="1800" dirty="0" err="1">
                <a:latin typeface="Calibri" panose="020F0502020204030204"/>
                <a:ea typeface="Calibri" panose="020F0502020204030204"/>
                <a:cs typeface="Calibri" panose="020F0502020204030204"/>
                <a:sym typeface="Calibri" panose="020F0502020204030204"/>
              </a:rPr>
              <a:t>AlexNet</a:t>
            </a:r>
            <a:r>
              <a:rPr lang="en-US" sz="1800" dirty="0">
                <a:latin typeface="Calibri" panose="020F0502020204030204"/>
                <a:ea typeface="Calibri" panose="020F0502020204030204"/>
                <a:cs typeface="Calibri" panose="020F0502020204030204"/>
                <a:sym typeface="Calibri" panose="020F0502020204030204"/>
              </a:rPr>
              <a:t> retains more irrelevant information in the final convolutional layer than VGG-16, which interferes with the final prediction. In addition, the overmuch layers in </a:t>
            </a:r>
            <a:r>
              <a:rPr lang="en-US" sz="1800" dirty="0" err="1">
                <a:latin typeface="Calibri" panose="020F0502020204030204"/>
                <a:ea typeface="Calibri" panose="020F0502020204030204"/>
                <a:cs typeface="Calibri" panose="020F0502020204030204"/>
                <a:sym typeface="Calibri" panose="020F0502020204030204"/>
              </a:rPr>
              <a:t>ResNet</a:t>
            </a:r>
            <a:r>
              <a:rPr lang="en-US" sz="1800" dirty="0">
                <a:latin typeface="Calibri" panose="020F0502020204030204"/>
                <a:ea typeface="Calibri" panose="020F0502020204030204"/>
                <a:cs typeface="Calibri" panose="020F0502020204030204"/>
                <a:sym typeface="Calibri" panose="020F0502020204030204"/>
              </a:rPr>
              <a:t> lead to functional complexity, which result in over-fitting problems and ultimately accuracy reduction. </a:t>
            </a:r>
            <a:endParaRPr kumimoji="0" lang="en-US" sz="1800" i="0" u="none" strike="noStrike" kern="0" cap="none" spc="0" normalizeH="0" baseline="0" noProof="0" dirty="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a:p>
            <a:pPr marL="463550" marR="0" lvl="3" indent="0" algn="l" defTabSz="914400" rtl="0" eaLnBrk="1" fontAlgn="auto" latinLnBrk="0" hangingPunct="1">
              <a:lnSpc>
                <a:spcPct val="100000"/>
              </a:lnSpc>
              <a:spcBef>
                <a:spcPts val="1200"/>
              </a:spcBef>
              <a:spcAft>
                <a:spcPts val="0"/>
              </a:spcAft>
              <a:buClr>
                <a:srgbClr val="000000"/>
              </a:buClr>
              <a:buSzPts val="1800"/>
              <a:buFont typeface="Calibri" panose="020F0502020204030204"/>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7" name="Google Shape;117;p5"/>
          <p:cNvSpPr txBox="1">
            <a:spLocks noGrp="1"/>
          </p:cNvSpPr>
          <p:nvPr>
            <p:ph type="title"/>
          </p:nvPr>
        </p:nvSpPr>
        <p:spPr>
          <a:xfrm>
            <a:off x="0" y="274637"/>
            <a:ext cx="9144000" cy="490537"/>
          </a:xfrm>
          <a:prstGeom prst="rect">
            <a:avLst/>
          </a:prstGeom>
          <a:noFill/>
          <a:ln>
            <a:noFill/>
          </a:ln>
        </p:spPr>
        <p:txBody>
          <a:bodyPr spcFirstLastPara="1" wrap="square" lIns="91425" tIns="45700" rIns="91425" bIns="45700" anchor="ctr" anchorCtr="0">
            <a:normAutofit fontScale="90000"/>
          </a:bodyPr>
          <a:lstStyle/>
          <a:p>
            <a:pPr marL="461645" lvl="0" algn="l">
              <a:buClr>
                <a:srgbClr val="99235E"/>
              </a:buClr>
              <a:buSzPts val="2700"/>
            </a:pPr>
            <a:r>
              <a:rPr lang="en-US" altLang="zh-CN" sz="2700" dirty="0">
                <a:solidFill>
                  <a:srgbClr val="99235E"/>
                </a:solidFill>
              </a:rPr>
              <a:t>6.</a:t>
            </a:r>
            <a:r>
              <a:rPr lang="zh-CN" altLang="en-US" sz="2700" dirty="0">
                <a:solidFill>
                  <a:srgbClr val="99235E"/>
                </a:solidFill>
              </a:rPr>
              <a:t> </a:t>
            </a:r>
            <a:r>
              <a:rPr lang="en-US" altLang="zh-CN" sz="2700" dirty="0">
                <a:solidFill>
                  <a:srgbClr val="99235E"/>
                </a:solidFill>
              </a:rPr>
              <a:t>Evaluation</a:t>
            </a:r>
            <a:endParaRPr lang="en-US" sz="2700" b="0" i="0" u="none" dirty="0">
              <a:solidFill>
                <a:srgbClr val="99235E"/>
              </a:solidFill>
              <a:latin typeface="Calibri" panose="020F0502020204030204"/>
              <a:ea typeface="Calibri" panose="020F0502020204030204"/>
              <a:cs typeface="Calibri" panose="020F0502020204030204"/>
              <a:sym typeface="Calibri" panose="020F0502020204030204"/>
            </a:endParaRPr>
          </a:p>
        </p:txBody>
      </p:sp>
      <p:pic>
        <p:nvPicPr>
          <p:cNvPr id="2" name="图片 1">
            <a:extLst>
              <a:ext uri="{FF2B5EF4-FFF2-40B4-BE49-F238E27FC236}">
                <a16:creationId xmlns:a16="http://schemas.microsoft.com/office/drawing/2014/main" id="{D4E14C1C-F0D7-D942-8923-FB8EE6B249A4}"/>
              </a:ext>
            </a:extLst>
          </p:cNvPr>
          <p:cNvPicPr>
            <a:picLocks noChangeAspect="1"/>
          </p:cNvPicPr>
          <p:nvPr/>
        </p:nvPicPr>
        <p:blipFill>
          <a:blip r:embed="rId4"/>
          <a:stretch>
            <a:fillRect/>
          </a:stretch>
        </p:blipFill>
        <p:spPr>
          <a:xfrm>
            <a:off x="1276510" y="4263616"/>
            <a:ext cx="7013248" cy="1339440"/>
          </a:xfrm>
          <a:prstGeom prst="rect">
            <a:avLst/>
          </a:prstGeom>
        </p:spPr>
      </p:pic>
    </p:spTree>
    <p:extLst>
      <p:ext uri="{BB962C8B-B14F-4D97-AF65-F5344CB8AC3E}">
        <p14:creationId xmlns:p14="http://schemas.microsoft.com/office/powerpoint/2010/main" val="2013036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14"/>
        <p:cNvGrpSpPr/>
        <p:nvPr/>
      </p:nvGrpSpPr>
      <p:grpSpPr>
        <a:xfrm>
          <a:off x="0" y="0"/>
          <a:ext cx="0" cy="0"/>
          <a:chOff x="0" y="0"/>
          <a:chExt cx="0" cy="0"/>
        </a:xfrm>
      </p:grpSpPr>
      <p:sp>
        <p:nvSpPr>
          <p:cNvPr id="116" name="Google Shape;116;p5"/>
          <p:cNvSpPr txBox="1"/>
          <p:nvPr/>
        </p:nvSpPr>
        <p:spPr>
          <a:xfrm>
            <a:off x="442452" y="908050"/>
            <a:ext cx="8170606" cy="4175125"/>
          </a:xfrm>
          <a:prstGeom prst="rect">
            <a:avLst/>
          </a:prstGeom>
          <a:noFill/>
          <a:ln>
            <a:noFill/>
          </a:ln>
        </p:spPr>
        <p:txBody>
          <a:bodyPr spcFirstLastPara="1" wrap="square" lIns="91425" tIns="45700" rIns="91425" bIns="45700" anchor="t" anchorCtr="0">
            <a:noAutofit/>
          </a:bodyPr>
          <a:lstStyle/>
          <a:p>
            <a:pPr marL="463550" lvl="3">
              <a:buSzPts val="2000"/>
              <a:defRPr/>
            </a:pPr>
            <a:r>
              <a:rPr lang="en-US" sz="1800" dirty="0">
                <a:latin typeface="Calibri" panose="020F0502020204030204"/>
                <a:ea typeface="Calibri" panose="020F0502020204030204"/>
                <a:cs typeface="Calibri" panose="020F0502020204030204"/>
                <a:sym typeface="Calibri" panose="020F0502020204030204"/>
              </a:rPr>
              <a:t>The aim of this work was to use </a:t>
            </a:r>
            <a:r>
              <a:rPr lang="en-US" sz="1800" dirty="0" err="1">
                <a:latin typeface="Calibri" panose="020F0502020204030204"/>
                <a:ea typeface="Calibri" panose="020F0502020204030204"/>
                <a:cs typeface="Calibri" panose="020F0502020204030204"/>
                <a:sym typeface="Calibri" panose="020F0502020204030204"/>
              </a:rPr>
              <a:t>Colab</a:t>
            </a:r>
            <a:r>
              <a:rPr lang="en-US" sz="1800" dirty="0">
                <a:latin typeface="Calibri" panose="020F0502020204030204"/>
                <a:ea typeface="Calibri" panose="020F0502020204030204"/>
                <a:cs typeface="Calibri" panose="020F0502020204030204"/>
                <a:sym typeface="Calibri" panose="020F0502020204030204"/>
              </a:rPr>
              <a:t> to train and evaluate the performances of three CNN models (</a:t>
            </a:r>
            <a:r>
              <a:rPr lang="en-US" sz="1800" dirty="0" err="1">
                <a:latin typeface="Calibri" panose="020F0502020204030204"/>
                <a:ea typeface="Calibri" panose="020F0502020204030204"/>
                <a:cs typeface="Calibri" panose="020F0502020204030204"/>
                <a:sym typeface="Calibri" panose="020F0502020204030204"/>
              </a:rPr>
              <a:t>AlexNet</a:t>
            </a:r>
            <a:r>
              <a:rPr lang="en-US" sz="1800" dirty="0">
                <a:latin typeface="Calibri" panose="020F0502020204030204"/>
                <a:ea typeface="Calibri" panose="020F0502020204030204"/>
                <a:cs typeface="Calibri" panose="020F0502020204030204"/>
                <a:sym typeface="Calibri" panose="020F0502020204030204"/>
              </a:rPr>
              <a:t>, </a:t>
            </a:r>
            <a:r>
              <a:rPr lang="en-US" sz="1800" dirty="0" err="1">
                <a:latin typeface="Calibri" panose="020F0502020204030204"/>
                <a:ea typeface="Calibri" panose="020F0502020204030204"/>
                <a:cs typeface="Calibri" panose="020F0502020204030204"/>
                <a:sym typeface="Calibri" panose="020F0502020204030204"/>
              </a:rPr>
              <a:t>ResNet</a:t>
            </a:r>
            <a:r>
              <a:rPr lang="en-US" sz="1800" dirty="0">
                <a:latin typeface="Calibri" panose="020F0502020204030204"/>
                <a:ea typeface="Calibri" panose="020F0502020204030204"/>
                <a:cs typeface="Calibri" panose="020F0502020204030204"/>
                <a:sym typeface="Calibri" panose="020F0502020204030204"/>
              </a:rPr>
              <a:t> and VGG16) to identify which one has better accuracy in classification and identification. </a:t>
            </a:r>
          </a:p>
          <a:p>
            <a:pPr marL="463550" lvl="3">
              <a:buSzPts val="2000"/>
              <a:defRPr/>
            </a:pPr>
            <a:endParaRPr lang="en-US" sz="1800" dirty="0">
              <a:latin typeface="Calibri" panose="020F0502020204030204"/>
              <a:ea typeface="Calibri" panose="020F0502020204030204"/>
              <a:cs typeface="Calibri" panose="020F0502020204030204"/>
              <a:sym typeface="Calibri" panose="020F0502020204030204"/>
            </a:endParaRPr>
          </a:p>
          <a:p>
            <a:pPr marL="463550" lvl="3">
              <a:buSzPts val="2000"/>
              <a:defRPr/>
            </a:pPr>
            <a:r>
              <a:rPr lang="en-US" sz="1800" dirty="0">
                <a:latin typeface="Calibri" panose="020F0502020204030204"/>
                <a:ea typeface="Calibri" panose="020F0502020204030204"/>
                <a:cs typeface="Calibri" panose="020F0502020204030204"/>
                <a:sym typeface="Calibri" panose="020F0502020204030204"/>
              </a:rPr>
              <a:t>From this work, we conclude that VGG-16 by far presents the best accuracy rate, as compared to the </a:t>
            </a:r>
            <a:r>
              <a:rPr lang="en-US" sz="1800" dirty="0" err="1">
                <a:latin typeface="Calibri" panose="020F0502020204030204"/>
                <a:ea typeface="Calibri" panose="020F0502020204030204"/>
                <a:cs typeface="Calibri" panose="020F0502020204030204"/>
                <a:sym typeface="Calibri" panose="020F0502020204030204"/>
              </a:rPr>
              <a:t>AlexNet</a:t>
            </a:r>
            <a:r>
              <a:rPr lang="en-US" sz="1800" dirty="0">
                <a:latin typeface="Calibri" panose="020F0502020204030204"/>
                <a:ea typeface="Calibri" panose="020F0502020204030204"/>
                <a:cs typeface="Calibri" panose="020F0502020204030204"/>
                <a:sym typeface="Calibri" panose="020F0502020204030204"/>
              </a:rPr>
              <a:t> and </a:t>
            </a:r>
            <a:r>
              <a:rPr lang="en-US" sz="1800" dirty="0" err="1">
                <a:latin typeface="Calibri" panose="020F0502020204030204"/>
                <a:ea typeface="Calibri" panose="020F0502020204030204"/>
                <a:cs typeface="Calibri" panose="020F0502020204030204"/>
                <a:sym typeface="Calibri" panose="020F0502020204030204"/>
              </a:rPr>
              <a:t>ResNet</a:t>
            </a:r>
            <a:r>
              <a:rPr lang="en-US" sz="1800" dirty="0">
                <a:latin typeface="Calibri" panose="020F0502020204030204"/>
                <a:ea typeface="Calibri" panose="020F0502020204030204"/>
                <a:cs typeface="Calibri" panose="020F0502020204030204"/>
                <a:sym typeface="Calibri" panose="020F0502020204030204"/>
              </a:rPr>
              <a:t>. Moreover, the train accuracy and the number of epoch maybe affected by the size of data set. Based on this result, VGG-16 should be the best choice to do the image classification and identification.</a:t>
            </a:r>
          </a:p>
          <a:p>
            <a:pPr marL="463550" marR="0" lvl="3" indent="0" algn="l" defTabSz="914400" rtl="0" eaLnBrk="1" fontAlgn="auto" latinLnBrk="0" hangingPunct="1">
              <a:lnSpc>
                <a:spcPct val="100000"/>
              </a:lnSpc>
              <a:spcBef>
                <a:spcPts val="1200"/>
              </a:spcBef>
              <a:spcAft>
                <a:spcPts val="0"/>
              </a:spcAft>
              <a:buClr>
                <a:srgbClr val="000000"/>
              </a:buClr>
              <a:buSzPts val="1800"/>
              <a:buFont typeface="Calibri" panose="020F0502020204030204"/>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7" name="Google Shape;117;p5"/>
          <p:cNvSpPr txBox="1">
            <a:spLocks noGrp="1"/>
          </p:cNvSpPr>
          <p:nvPr>
            <p:ph type="title"/>
          </p:nvPr>
        </p:nvSpPr>
        <p:spPr>
          <a:xfrm>
            <a:off x="0" y="274637"/>
            <a:ext cx="9144000" cy="490537"/>
          </a:xfrm>
          <a:prstGeom prst="rect">
            <a:avLst/>
          </a:prstGeom>
          <a:noFill/>
          <a:ln>
            <a:noFill/>
          </a:ln>
        </p:spPr>
        <p:txBody>
          <a:bodyPr spcFirstLastPara="1" wrap="square" lIns="91425" tIns="45700" rIns="91425" bIns="45700" anchor="ctr" anchorCtr="0">
            <a:normAutofit fontScale="90000"/>
          </a:bodyPr>
          <a:lstStyle/>
          <a:p>
            <a:pPr marL="461645" lvl="0" algn="l">
              <a:buClr>
                <a:srgbClr val="99235E"/>
              </a:buClr>
              <a:buSzPts val="2700"/>
            </a:pPr>
            <a:r>
              <a:rPr lang="en-US" altLang="zh-CN" sz="2700" dirty="0">
                <a:solidFill>
                  <a:srgbClr val="99235E"/>
                </a:solidFill>
              </a:rPr>
              <a:t>7. Conclusion</a:t>
            </a:r>
            <a:endParaRPr lang="en-US" sz="2700" b="0" i="0" u="none" dirty="0">
              <a:solidFill>
                <a:srgbClr val="99235E"/>
              </a:solidFill>
              <a:latin typeface="Calibri" panose="020F0502020204030204"/>
              <a:ea typeface="Calibri" panose="020F0502020204030204"/>
              <a:cs typeface="Calibri" panose="020F0502020204030204"/>
              <a:sym typeface="Calibri" panose="020F0502020204030204"/>
            </a:endParaRPr>
          </a:p>
        </p:txBody>
      </p:sp>
    </p:spTree>
    <p:extLst>
      <p:ext uri="{BB962C8B-B14F-4D97-AF65-F5344CB8AC3E}">
        <p14:creationId xmlns:p14="http://schemas.microsoft.com/office/powerpoint/2010/main" val="8421816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14"/>
        <p:cNvGrpSpPr/>
        <p:nvPr/>
      </p:nvGrpSpPr>
      <p:grpSpPr>
        <a:xfrm>
          <a:off x="0" y="0"/>
          <a:ext cx="0" cy="0"/>
          <a:chOff x="0" y="0"/>
          <a:chExt cx="0" cy="0"/>
        </a:xfrm>
      </p:grpSpPr>
      <p:sp>
        <p:nvSpPr>
          <p:cNvPr id="116" name="Google Shape;116;p5"/>
          <p:cNvSpPr txBox="1"/>
          <p:nvPr/>
        </p:nvSpPr>
        <p:spPr>
          <a:xfrm>
            <a:off x="-1" y="908050"/>
            <a:ext cx="8803037" cy="4175125"/>
          </a:xfrm>
          <a:prstGeom prst="rect">
            <a:avLst/>
          </a:prstGeom>
          <a:noFill/>
          <a:ln>
            <a:noFill/>
          </a:ln>
        </p:spPr>
        <p:txBody>
          <a:bodyPr spcFirstLastPara="1" wrap="square" lIns="91425" tIns="45700" rIns="91425" bIns="45700" anchor="t" anchorCtr="0">
            <a:noAutofit/>
          </a:bodyPr>
          <a:lstStyle/>
          <a:p>
            <a:pPr marL="463550" lvl="3">
              <a:buSzPts val="2000"/>
              <a:defRPr/>
            </a:pPr>
            <a:r>
              <a:rPr lang="en-US" sz="1600" dirty="0">
                <a:latin typeface="Calibri" panose="020F0502020204030204"/>
                <a:ea typeface="Calibri" panose="020F0502020204030204"/>
                <a:cs typeface="Calibri" panose="020F0502020204030204"/>
                <a:sym typeface="Calibri" panose="020F0502020204030204"/>
              </a:rPr>
              <a:t>[1] </a:t>
            </a:r>
            <a:r>
              <a:rPr lang="en-US" sz="1600" dirty="0" err="1">
                <a:latin typeface="Calibri" panose="020F0502020204030204"/>
                <a:ea typeface="Calibri" panose="020F0502020204030204"/>
                <a:cs typeface="Calibri" panose="020F0502020204030204"/>
                <a:sym typeface="Calibri" panose="020F0502020204030204"/>
              </a:rPr>
              <a:t>Fazla</a:t>
            </a:r>
            <a:r>
              <a:rPr lang="en-US" sz="1600" dirty="0">
                <a:latin typeface="Calibri" panose="020F0502020204030204"/>
                <a:ea typeface="Calibri" panose="020F0502020204030204"/>
                <a:cs typeface="Calibri" panose="020F0502020204030204"/>
                <a:sym typeface="Calibri" panose="020F0502020204030204"/>
              </a:rPr>
              <a:t> Rabbi </a:t>
            </a:r>
            <a:r>
              <a:rPr lang="en-US" sz="1600" dirty="0" err="1">
                <a:latin typeface="Calibri" panose="020F0502020204030204"/>
                <a:ea typeface="Calibri" panose="020F0502020204030204"/>
                <a:cs typeface="Calibri" panose="020F0502020204030204"/>
                <a:sym typeface="Calibri" panose="020F0502020204030204"/>
              </a:rPr>
              <a:t>Mashrur</a:t>
            </a:r>
            <a:r>
              <a:rPr lang="en-US" sz="1600" dirty="0">
                <a:latin typeface="Calibri" panose="020F0502020204030204"/>
                <a:ea typeface="Calibri" panose="020F0502020204030204"/>
                <a:cs typeface="Calibri" panose="020F0502020204030204"/>
                <a:sym typeface="Calibri" panose="020F0502020204030204"/>
              </a:rPr>
              <a:t>, Amit Dutta Roy, </a:t>
            </a:r>
            <a:r>
              <a:rPr lang="en-US" sz="1600" dirty="0" err="1">
                <a:latin typeface="Calibri" panose="020F0502020204030204"/>
                <a:ea typeface="Calibri" panose="020F0502020204030204"/>
                <a:cs typeface="Calibri" panose="020F0502020204030204"/>
                <a:sym typeface="Calibri" panose="020F0502020204030204"/>
              </a:rPr>
              <a:t>Dabasish</a:t>
            </a:r>
            <a:r>
              <a:rPr lang="en-US" sz="1600" dirty="0">
                <a:latin typeface="Calibri" panose="020F0502020204030204"/>
                <a:ea typeface="Calibri" panose="020F0502020204030204"/>
                <a:cs typeface="Calibri" panose="020F0502020204030204"/>
                <a:sym typeface="Calibri" panose="020F0502020204030204"/>
              </a:rPr>
              <a:t> Kumar </a:t>
            </a:r>
            <a:r>
              <a:rPr lang="en-US" sz="1600" dirty="0" err="1">
                <a:latin typeface="Calibri" panose="020F0502020204030204"/>
                <a:ea typeface="Calibri" panose="020F0502020204030204"/>
                <a:cs typeface="Calibri" panose="020F0502020204030204"/>
                <a:sym typeface="Calibri" panose="020F0502020204030204"/>
              </a:rPr>
              <a:t>Saha</a:t>
            </a:r>
            <a:r>
              <a:rPr lang="en-US" sz="1600" dirty="0">
                <a:latin typeface="Calibri" panose="020F0502020204030204"/>
                <a:ea typeface="Calibri" panose="020F0502020204030204"/>
                <a:cs typeface="Calibri" panose="020F0502020204030204"/>
                <a:sym typeface="Calibri" panose="020F0502020204030204"/>
              </a:rPr>
              <a:t>, “Automatic Identification of Arrhythmia from ECG Using </a:t>
            </a:r>
            <a:r>
              <a:rPr lang="en-US" sz="1600" dirty="0" err="1">
                <a:latin typeface="Calibri" panose="020F0502020204030204"/>
                <a:ea typeface="Calibri" panose="020F0502020204030204"/>
                <a:cs typeface="Calibri" panose="020F0502020204030204"/>
                <a:sym typeface="Calibri" panose="020F0502020204030204"/>
              </a:rPr>
              <a:t>AlexNet</a:t>
            </a:r>
            <a:r>
              <a:rPr lang="en-US" sz="1600" dirty="0">
                <a:latin typeface="Calibri" panose="020F0502020204030204"/>
                <a:ea typeface="Calibri" panose="020F0502020204030204"/>
                <a:cs typeface="Calibri" panose="020F0502020204030204"/>
                <a:sym typeface="Calibri" panose="020F0502020204030204"/>
              </a:rPr>
              <a:t> Convolutional Neural Network”, 2019 4th International Conference on Electrical Information and Communication Technology (EICT), 20-22 Dec. 2019.</a:t>
            </a:r>
          </a:p>
          <a:p>
            <a:pPr marL="463550" lvl="3">
              <a:buSzPts val="2000"/>
              <a:defRPr/>
            </a:pPr>
            <a:r>
              <a:rPr lang="en-US" sz="1600" dirty="0">
                <a:latin typeface="Calibri" panose="020F0502020204030204"/>
                <a:ea typeface="Calibri" panose="020F0502020204030204"/>
                <a:cs typeface="Calibri" panose="020F0502020204030204"/>
                <a:sym typeface="Calibri" panose="020F0502020204030204"/>
              </a:rPr>
              <a:t>[2] A. </a:t>
            </a:r>
            <a:r>
              <a:rPr lang="en-US" sz="1600" dirty="0" err="1">
                <a:latin typeface="Calibri" panose="020F0502020204030204"/>
                <a:ea typeface="Calibri" panose="020F0502020204030204"/>
                <a:cs typeface="Calibri" panose="020F0502020204030204"/>
                <a:sym typeface="Calibri" panose="020F0502020204030204"/>
              </a:rPr>
              <a:t>Krizhevsky</a:t>
            </a:r>
            <a:r>
              <a:rPr lang="en-US" sz="1600" dirty="0">
                <a:latin typeface="Calibri" panose="020F0502020204030204"/>
                <a:ea typeface="Calibri" panose="020F0502020204030204"/>
                <a:cs typeface="Calibri" panose="020F0502020204030204"/>
                <a:sym typeface="Calibri" panose="020F0502020204030204"/>
              </a:rPr>
              <a:t>, I. </a:t>
            </a:r>
            <a:r>
              <a:rPr lang="en-US" sz="1600" dirty="0" err="1">
                <a:latin typeface="Calibri" panose="020F0502020204030204"/>
                <a:ea typeface="Calibri" panose="020F0502020204030204"/>
                <a:cs typeface="Calibri" panose="020F0502020204030204"/>
                <a:sym typeface="Calibri" panose="020F0502020204030204"/>
              </a:rPr>
              <a:t>Sutskever</a:t>
            </a:r>
            <a:r>
              <a:rPr lang="en-US" sz="1600" dirty="0">
                <a:latin typeface="Calibri" panose="020F0502020204030204"/>
                <a:ea typeface="Calibri" panose="020F0502020204030204"/>
                <a:cs typeface="Calibri" panose="020F0502020204030204"/>
                <a:sym typeface="Calibri" panose="020F0502020204030204"/>
              </a:rPr>
              <a:t>, G. E. Hinton, “ImageNet Classification with Deep Convolutional Neural Networks”, International Conference on Neural Information Processing Systems, vol. 2, pp. 1097-1105, 2012.</a:t>
            </a:r>
          </a:p>
          <a:p>
            <a:pPr marL="463550" lvl="3">
              <a:buSzPts val="2000"/>
              <a:defRPr/>
            </a:pPr>
            <a:r>
              <a:rPr lang="en-US" sz="1600" dirty="0">
                <a:latin typeface="Calibri" panose="020F0502020204030204"/>
                <a:ea typeface="Calibri" panose="020F0502020204030204"/>
                <a:cs typeface="Calibri" panose="020F0502020204030204"/>
                <a:sym typeface="Calibri" panose="020F0502020204030204"/>
              </a:rPr>
              <a:t>[3] S. Gu, L. Ding, Y. Yang, X. Chen, “A new deep learning method based on </a:t>
            </a:r>
            <a:r>
              <a:rPr lang="en-US" sz="1600" dirty="0" err="1">
                <a:latin typeface="Calibri" panose="020F0502020204030204"/>
                <a:ea typeface="Calibri" panose="020F0502020204030204"/>
                <a:cs typeface="Calibri" panose="020F0502020204030204"/>
                <a:sym typeface="Calibri" panose="020F0502020204030204"/>
              </a:rPr>
              <a:t>AlexNet</a:t>
            </a:r>
            <a:r>
              <a:rPr lang="en-US" sz="1600" dirty="0">
                <a:latin typeface="Calibri" panose="020F0502020204030204"/>
                <a:ea typeface="Calibri" panose="020F0502020204030204"/>
                <a:cs typeface="Calibri" panose="020F0502020204030204"/>
                <a:sym typeface="Calibri" panose="020F0502020204030204"/>
              </a:rPr>
              <a:t> model and SSD model for tennis ball recognition”, 2017 IEEE 10th International Workshop on Computational Intelligence and Applications (IWCIA), 11-12 Nov. 2017.</a:t>
            </a:r>
          </a:p>
          <a:p>
            <a:pPr marL="463550" lvl="3">
              <a:buSzPts val="2000"/>
              <a:defRPr/>
            </a:pPr>
            <a:r>
              <a:rPr lang="en-US" sz="1600" dirty="0">
                <a:latin typeface="Calibri" panose="020F0502020204030204"/>
                <a:ea typeface="Calibri" panose="020F0502020204030204"/>
                <a:cs typeface="Calibri" panose="020F0502020204030204"/>
                <a:sym typeface="Calibri" panose="020F0502020204030204"/>
              </a:rPr>
              <a:t>[4] Hussam Qassim, Abhishek Verma, David </a:t>
            </a:r>
            <a:r>
              <a:rPr lang="en-US" sz="1600" dirty="0" err="1">
                <a:latin typeface="Calibri" panose="020F0502020204030204"/>
                <a:ea typeface="Calibri" panose="020F0502020204030204"/>
                <a:cs typeface="Calibri" panose="020F0502020204030204"/>
                <a:sym typeface="Calibri" panose="020F0502020204030204"/>
              </a:rPr>
              <a:t>Feinzimer</a:t>
            </a:r>
            <a:r>
              <a:rPr lang="en-US" sz="1600" dirty="0">
                <a:latin typeface="Calibri" panose="020F0502020204030204"/>
                <a:ea typeface="Calibri" panose="020F0502020204030204"/>
                <a:cs typeface="Calibri" panose="020F0502020204030204"/>
                <a:sym typeface="Calibri" panose="020F0502020204030204"/>
              </a:rPr>
              <a:t>. Compressed residual-VGG16 CNN model for big data places image recognition[C]// IEEE Computing &amp; Communication Workshop &amp; Conference. IEEE, 2018.</a:t>
            </a:r>
          </a:p>
          <a:p>
            <a:pPr marL="463550" lvl="3">
              <a:buSzPts val="2000"/>
              <a:defRPr/>
            </a:pPr>
            <a:r>
              <a:rPr lang="en-US" sz="1600" dirty="0">
                <a:latin typeface="Calibri" panose="020F0502020204030204"/>
                <a:ea typeface="Calibri" panose="020F0502020204030204"/>
                <a:cs typeface="Calibri" panose="020F0502020204030204"/>
                <a:sym typeface="Calibri" panose="020F0502020204030204"/>
              </a:rPr>
              <a:t>[5] He, </a:t>
            </a:r>
            <a:r>
              <a:rPr lang="en-US" sz="1600" dirty="0" err="1">
                <a:latin typeface="Calibri" panose="020F0502020204030204"/>
                <a:ea typeface="Calibri" panose="020F0502020204030204"/>
                <a:cs typeface="Calibri" panose="020F0502020204030204"/>
                <a:sym typeface="Calibri" panose="020F0502020204030204"/>
              </a:rPr>
              <a:t>Kaiming</a:t>
            </a:r>
            <a:r>
              <a:rPr lang="en-US" sz="1600" dirty="0">
                <a:latin typeface="Calibri" panose="020F0502020204030204"/>
                <a:ea typeface="Calibri" panose="020F0502020204030204"/>
                <a:cs typeface="Calibri" panose="020F0502020204030204"/>
                <a:sym typeface="Calibri" panose="020F0502020204030204"/>
              </a:rPr>
              <a:t>, et al. “Deep residual learning for image recognition.” Proceedings of the IEEE conference on computer vision and pattern recognition. 2016.</a:t>
            </a:r>
          </a:p>
          <a:p>
            <a:pPr marL="463550" lvl="3">
              <a:buSzPts val="2000"/>
              <a:defRPr/>
            </a:pPr>
            <a:r>
              <a:rPr lang="en-US" sz="1600" dirty="0">
                <a:latin typeface="Calibri" panose="020F0502020204030204"/>
                <a:ea typeface="Calibri" panose="020F0502020204030204"/>
                <a:cs typeface="Calibri" panose="020F0502020204030204"/>
                <a:sym typeface="Calibri" panose="020F0502020204030204"/>
              </a:rPr>
              <a:t>[6] Zhang, Yue, "Evaluation of CNN Models with Fashion MNIST Data" (2019). Creative Components. 364.</a:t>
            </a:r>
          </a:p>
          <a:p>
            <a:pPr marL="463550" lvl="3">
              <a:buSzPts val="2000"/>
              <a:defRPr/>
            </a:pPr>
            <a:r>
              <a:rPr lang="en-US" sz="1600" dirty="0">
                <a:latin typeface="Calibri" panose="020F0502020204030204"/>
                <a:ea typeface="Calibri" panose="020F0502020204030204"/>
                <a:cs typeface="Calibri" panose="020F0502020204030204"/>
                <a:sym typeface="Calibri" panose="020F0502020204030204"/>
              </a:rPr>
              <a:t>[7] https://</a:t>
            </a:r>
            <a:r>
              <a:rPr lang="en-US" sz="1600" dirty="0" err="1">
                <a:latin typeface="Calibri" panose="020F0502020204030204"/>
                <a:ea typeface="Calibri" panose="020F0502020204030204"/>
                <a:cs typeface="Calibri" panose="020F0502020204030204"/>
                <a:sym typeface="Calibri" panose="020F0502020204030204"/>
              </a:rPr>
              <a:t>github.com</a:t>
            </a:r>
            <a:r>
              <a:rPr lang="en-US" sz="1600" dirty="0">
                <a:latin typeface="Calibri" panose="020F0502020204030204"/>
                <a:ea typeface="Calibri" panose="020F0502020204030204"/>
                <a:cs typeface="Calibri" panose="020F0502020204030204"/>
                <a:sym typeface="Calibri" panose="020F0502020204030204"/>
              </a:rPr>
              <a:t>/</a:t>
            </a:r>
            <a:r>
              <a:rPr lang="en-US" sz="1600" dirty="0" err="1">
                <a:latin typeface="Calibri" panose="020F0502020204030204"/>
                <a:ea typeface="Calibri" panose="020F0502020204030204"/>
                <a:cs typeface="Calibri" panose="020F0502020204030204"/>
                <a:sym typeface="Calibri" panose="020F0502020204030204"/>
              </a:rPr>
              <a:t>icpm</a:t>
            </a:r>
            <a:r>
              <a:rPr lang="en-US" sz="1600" dirty="0">
                <a:latin typeface="Calibri" panose="020F0502020204030204"/>
                <a:ea typeface="Calibri" panose="020F0502020204030204"/>
                <a:cs typeface="Calibri" panose="020F0502020204030204"/>
                <a:sym typeface="Calibri" panose="020F0502020204030204"/>
              </a:rPr>
              <a:t>/pytorch-cifar10.git</a:t>
            </a:r>
          </a:p>
          <a:p>
            <a:pPr marL="463550" lvl="3">
              <a:buSzPts val="2000"/>
              <a:defRPr/>
            </a:pPr>
            <a:r>
              <a:rPr lang="en-US" sz="1600" dirty="0">
                <a:latin typeface="Calibri" panose="020F0502020204030204"/>
                <a:ea typeface="Calibri" panose="020F0502020204030204"/>
                <a:cs typeface="Calibri" panose="020F0502020204030204"/>
                <a:sym typeface="Calibri" panose="020F0502020204030204"/>
              </a:rPr>
              <a:t>[8] https://</a:t>
            </a:r>
            <a:r>
              <a:rPr lang="en-US" sz="1600" dirty="0" err="1">
                <a:latin typeface="Calibri" panose="020F0502020204030204"/>
                <a:ea typeface="Calibri" panose="020F0502020204030204"/>
                <a:cs typeface="Calibri" panose="020F0502020204030204"/>
                <a:sym typeface="Calibri" panose="020F0502020204030204"/>
              </a:rPr>
              <a:t>blog.csdn.net</a:t>
            </a:r>
            <a:r>
              <a:rPr lang="en-US" sz="1600" dirty="0">
                <a:latin typeface="Calibri" panose="020F0502020204030204"/>
                <a:ea typeface="Calibri" panose="020F0502020204030204"/>
                <a:cs typeface="Calibri" panose="020F0502020204030204"/>
                <a:sym typeface="Calibri" panose="020F0502020204030204"/>
              </a:rPr>
              <a:t>/u014281392/article/details/74938524</a:t>
            </a:r>
          </a:p>
          <a:p>
            <a:pPr marL="463550" lvl="3">
              <a:buSzPts val="2000"/>
              <a:defRPr/>
            </a:pPr>
            <a:r>
              <a:rPr lang="en-US" altLang="zh-CN" sz="1600" dirty="0">
                <a:latin typeface="Calibri" panose="020F0502020204030204"/>
                <a:ea typeface="Calibri" panose="020F0502020204030204"/>
                <a:cs typeface="Calibri" panose="020F0502020204030204"/>
                <a:sym typeface="Calibri" panose="020F0502020204030204"/>
              </a:rPr>
              <a:t>[9] </a:t>
            </a:r>
            <a:r>
              <a:rPr lang="en-US" sz="1600" dirty="0">
                <a:latin typeface="Calibri" panose="020F0502020204030204"/>
                <a:ea typeface="Calibri" panose="020F0502020204030204"/>
                <a:cs typeface="Calibri" panose="020F0502020204030204"/>
                <a:sym typeface="Calibri" panose="020F0502020204030204"/>
              </a:rPr>
              <a:t>https://</a:t>
            </a:r>
            <a:r>
              <a:rPr lang="en-US" sz="1600" dirty="0" err="1">
                <a:latin typeface="Calibri" panose="020F0502020204030204"/>
                <a:ea typeface="Calibri" panose="020F0502020204030204"/>
                <a:cs typeface="Calibri" panose="020F0502020204030204"/>
                <a:sym typeface="Calibri" panose="020F0502020204030204"/>
              </a:rPr>
              <a:t>blog.csdn.net</a:t>
            </a:r>
            <a:r>
              <a:rPr lang="en-US" sz="1600" dirty="0">
                <a:latin typeface="Calibri" panose="020F0502020204030204"/>
                <a:ea typeface="Calibri" panose="020F0502020204030204"/>
                <a:cs typeface="Calibri" panose="020F0502020204030204"/>
                <a:sym typeface="Calibri" panose="020F0502020204030204"/>
              </a:rPr>
              <a:t>/qq_39751437/article/details/97366544</a:t>
            </a:r>
          </a:p>
          <a:p>
            <a:pPr marL="463550" lvl="3">
              <a:buSzPts val="2000"/>
              <a:defRPr/>
            </a:pPr>
            <a:r>
              <a:rPr lang="en-US" altLang="zh-CN" sz="1600" dirty="0">
                <a:latin typeface="Calibri" panose="020F0502020204030204"/>
                <a:ea typeface="Calibri" panose="020F0502020204030204"/>
                <a:cs typeface="Calibri" panose="020F0502020204030204"/>
                <a:sym typeface="Calibri" panose="020F0502020204030204"/>
              </a:rPr>
              <a:t>[10] </a:t>
            </a:r>
            <a:r>
              <a:rPr lang="en-US" sz="1600" dirty="0">
                <a:latin typeface="Calibri" panose="020F0502020204030204"/>
                <a:ea typeface="Calibri" panose="020F0502020204030204"/>
                <a:cs typeface="Calibri" panose="020F0502020204030204"/>
                <a:sym typeface="Calibri" panose="020F0502020204030204"/>
              </a:rPr>
              <a:t>https://</a:t>
            </a:r>
            <a:r>
              <a:rPr lang="en-US" sz="1600" dirty="0" err="1">
                <a:latin typeface="Calibri" panose="020F0502020204030204"/>
                <a:ea typeface="Calibri" panose="020F0502020204030204"/>
                <a:cs typeface="Calibri" panose="020F0502020204030204"/>
                <a:sym typeface="Calibri" panose="020F0502020204030204"/>
              </a:rPr>
              <a:t>blog.csdn.net</a:t>
            </a:r>
            <a:r>
              <a:rPr lang="en-US" sz="1600" dirty="0">
                <a:latin typeface="Calibri" panose="020F0502020204030204"/>
                <a:ea typeface="Calibri" panose="020F0502020204030204"/>
                <a:cs typeface="Calibri" panose="020F0502020204030204"/>
                <a:sym typeface="Calibri" panose="020F0502020204030204"/>
              </a:rPr>
              <a:t>/</a:t>
            </a:r>
            <a:r>
              <a:rPr lang="en-US" sz="1600" dirty="0" err="1">
                <a:latin typeface="Calibri" panose="020F0502020204030204"/>
                <a:ea typeface="Calibri" panose="020F0502020204030204"/>
                <a:cs typeface="Calibri" panose="020F0502020204030204"/>
                <a:sym typeface="Calibri" panose="020F0502020204030204"/>
              </a:rPr>
              <a:t>xun</a:t>
            </a:r>
            <a:r>
              <a:rPr lang="en-US" sz="1600" dirty="0">
                <a:latin typeface="Calibri" panose="020F0502020204030204"/>
                <a:ea typeface="Calibri" panose="020F0502020204030204"/>
                <a:cs typeface="Calibri" panose="020F0502020204030204"/>
                <a:sym typeface="Calibri" panose="020F0502020204030204"/>
              </a:rPr>
              <a:t>__Meng/article/details/89194148</a:t>
            </a:r>
          </a:p>
          <a:p>
            <a:pPr marL="463550" lvl="3">
              <a:buSzPts val="2000"/>
              <a:defRPr/>
            </a:pPr>
            <a:endParaRPr lang="en-US" sz="1600" dirty="0">
              <a:latin typeface="Calibri" panose="020F0502020204030204"/>
              <a:ea typeface="Calibri" panose="020F0502020204030204"/>
              <a:cs typeface="Calibri" panose="020F0502020204030204"/>
              <a:sym typeface="Calibri" panose="020F0502020204030204"/>
            </a:endParaRPr>
          </a:p>
          <a:p>
            <a:pPr marL="463550" marR="0" lvl="3" indent="0" algn="l" defTabSz="914400" rtl="0" eaLnBrk="1" fontAlgn="auto" latinLnBrk="0" hangingPunct="1">
              <a:lnSpc>
                <a:spcPct val="100000"/>
              </a:lnSpc>
              <a:spcBef>
                <a:spcPts val="1200"/>
              </a:spcBef>
              <a:spcAft>
                <a:spcPts val="0"/>
              </a:spcAft>
              <a:buClr>
                <a:srgbClr val="000000"/>
              </a:buClr>
              <a:buSzPts val="1800"/>
              <a:buFont typeface="Calibri" panose="020F0502020204030204"/>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7" name="Google Shape;117;p5"/>
          <p:cNvSpPr txBox="1">
            <a:spLocks noGrp="1"/>
          </p:cNvSpPr>
          <p:nvPr>
            <p:ph type="title"/>
          </p:nvPr>
        </p:nvSpPr>
        <p:spPr>
          <a:xfrm>
            <a:off x="0" y="274637"/>
            <a:ext cx="9144000" cy="490537"/>
          </a:xfrm>
          <a:prstGeom prst="rect">
            <a:avLst/>
          </a:prstGeom>
          <a:noFill/>
          <a:ln>
            <a:noFill/>
          </a:ln>
        </p:spPr>
        <p:txBody>
          <a:bodyPr spcFirstLastPara="1" wrap="square" lIns="91425" tIns="45700" rIns="91425" bIns="45700" anchor="ctr" anchorCtr="0">
            <a:normAutofit fontScale="90000"/>
          </a:bodyPr>
          <a:lstStyle/>
          <a:p>
            <a:pPr marL="461645" lvl="0" algn="l">
              <a:buClr>
                <a:srgbClr val="99235E"/>
              </a:buClr>
              <a:buSzPts val="2700"/>
            </a:pPr>
            <a:r>
              <a:rPr lang="en-US" altLang="zh-CN" sz="2700" dirty="0">
                <a:solidFill>
                  <a:srgbClr val="99235E"/>
                </a:solidFill>
              </a:rPr>
              <a:t>References</a:t>
            </a:r>
            <a:endParaRPr lang="en-US" sz="2700" b="0" i="0" u="none" dirty="0">
              <a:solidFill>
                <a:srgbClr val="99235E"/>
              </a:solidFill>
              <a:latin typeface="Calibri" panose="020F0502020204030204"/>
              <a:ea typeface="Calibri" panose="020F0502020204030204"/>
              <a:cs typeface="Calibri" panose="020F0502020204030204"/>
              <a:sym typeface="Calibri" panose="020F0502020204030204"/>
            </a:endParaRPr>
          </a:p>
        </p:txBody>
      </p:sp>
    </p:spTree>
    <p:extLst>
      <p:ext uri="{BB962C8B-B14F-4D97-AF65-F5344CB8AC3E}">
        <p14:creationId xmlns:p14="http://schemas.microsoft.com/office/powerpoint/2010/main" val="3568339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92"/>
        <p:cNvGrpSpPr/>
        <p:nvPr/>
      </p:nvGrpSpPr>
      <p:grpSpPr>
        <a:xfrm>
          <a:off x="0" y="0"/>
          <a:ext cx="0" cy="0"/>
          <a:chOff x="0" y="0"/>
          <a:chExt cx="0" cy="0"/>
        </a:xfrm>
      </p:grpSpPr>
      <p:sp>
        <p:nvSpPr>
          <p:cNvPr id="93" name="Google Shape;93;p2"/>
          <p:cNvSpPr txBox="1">
            <a:spLocks noGrp="1"/>
          </p:cNvSpPr>
          <p:nvPr>
            <p:ph type="title"/>
          </p:nvPr>
        </p:nvSpPr>
        <p:spPr>
          <a:xfrm>
            <a:off x="220345" y="2128520"/>
            <a:ext cx="4298950" cy="1570990"/>
          </a:xfrm>
          <a:prstGeom prst="rect">
            <a:avLst/>
          </a:prstGeom>
          <a:noFill/>
          <a:ln>
            <a:noFill/>
          </a:ln>
        </p:spPr>
        <p:txBody>
          <a:bodyPr spcFirstLastPara="1" wrap="square" lIns="91425" tIns="45700" rIns="91425" bIns="45700" anchor="ctr" anchorCtr="0">
            <a:noAutofit/>
          </a:bodyPr>
          <a:lstStyle/>
          <a:p>
            <a:pPr marL="457200" lvl="0" indent="0" algn="l" rtl="0">
              <a:lnSpc>
                <a:spcPct val="100000"/>
              </a:lnSpc>
              <a:spcBef>
                <a:spcPts val="0"/>
              </a:spcBef>
              <a:spcAft>
                <a:spcPts val="0"/>
              </a:spcAft>
              <a:buClr>
                <a:srgbClr val="FFFFFF"/>
              </a:buClr>
              <a:buSzPts val="3600"/>
              <a:buFont typeface="Calibri" panose="020F0502020204030204"/>
              <a:buNone/>
            </a:pPr>
            <a:r>
              <a:rPr lang="en-US" b="0" i="0" u="none">
                <a:solidFill>
                  <a:srgbClr val="FFFFFF"/>
                </a:solidFill>
                <a:latin typeface="Calibri" panose="020F0502020204030204"/>
                <a:ea typeface="Calibri" panose="020F0502020204030204"/>
                <a:cs typeface="Calibri" panose="020F0502020204030204"/>
                <a:sym typeface="Calibri" panose="020F0502020204030204"/>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14"/>
        <p:cNvGrpSpPr/>
        <p:nvPr/>
      </p:nvGrpSpPr>
      <p:grpSpPr>
        <a:xfrm>
          <a:off x="0" y="0"/>
          <a:ext cx="0" cy="0"/>
          <a:chOff x="0" y="0"/>
          <a:chExt cx="0" cy="0"/>
        </a:xfrm>
      </p:grpSpPr>
      <p:sp>
        <p:nvSpPr>
          <p:cNvPr id="116" name="Google Shape;116;p5"/>
          <p:cNvSpPr txBox="1"/>
          <p:nvPr/>
        </p:nvSpPr>
        <p:spPr>
          <a:xfrm>
            <a:off x="393065" y="1061085"/>
            <a:ext cx="8357870" cy="4095115"/>
          </a:xfrm>
          <a:prstGeom prst="rect">
            <a:avLst/>
          </a:prstGeom>
          <a:noFill/>
          <a:ln>
            <a:noFill/>
          </a:ln>
        </p:spPr>
        <p:txBody>
          <a:bodyPr spcFirstLastPara="1" wrap="square" lIns="91425" tIns="45700" rIns="91425" bIns="45700" anchor="t" anchorCtr="0">
            <a:noAutofit/>
          </a:bodyPr>
          <a:lstStyle/>
          <a:p>
            <a:pPr marL="463550" lvl="3">
              <a:spcBef>
                <a:spcPts val="1200"/>
              </a:spcBef>
              <a:buSzPts val="1800"/>
            </a:pPr>
            <a:r>
              <a:rPr lang="en-US" sz="1800" dirty="0">
                <a:latin typeface="Calibri" panose="020F0502020204030204"/>
                <a:ea typeface="Calibri" panose="020F0502020204030204"/>
                <a:cs typeface="Calibri" panose="020F0502020204030204"/>
                <a:sym typeface="Calibri" panose="020F0502020204030204"/>
              </a:rPr>
              <a:t>Convolutional neural network (CNN) is an artificial neural network based on human visual cognitive model. Through its hierarchical feature extraction method, users can obtain the features of various layers from the low level to the high level. CNN is the foundation of deep learning, it plays an important role especially in the field of computer vision, such as image classification, object detection, instance segmentation and scene capture.</a:t>
            </a:r>
            <a:endParaRPr kumimoji="0" lang="en-US" sz="1800" b="0" i="0" u="none" strike="noStrike" kern="0" cap="none" spc="0" normalizeH="0" baseline="0" noProof="0" dirty="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a:p>
            <a:pPr marL="463550" lvl="3">
              <a:spcBef>
                <a:spcPts val="1200"/>
              </a:spcBef>
              <a:buSzPts val="1800"/>
            </a:pPr>
            <a:r>
              <a:rPr lang="en-US" sz="1800" dirty="0">
                <a:latin typeface="Calibri" panose="020F0502020204030204"/>
                <a:ea typeface="Calibri" panose="020F0502020204030204"/>
                <a:cs typeface="Calibri" panose="020F0502020204030204"/>
                <a:sym typeface="Calibri" panose="020F0502020204030204"/>
              </a:rPr>
              <a:t>We choose three classic CNN model in this project and let each of them trained two dataset to make a comparison. The model we choose is </a:t>
            </a:r>
            <a:r>
              <a:rPr lang="en-US" sz="1800" dirty="0" err="1">
                <a:latin typeface="Calibri" panose="020F0502020204030204"/>
                <a:ea typeface="Calibri" panose="020F0502020204030204"/>
                <a:cs typeface="Calibri" panose="020F0502020204030204"/>
                <a:sym typeface="Calibri" panose="020F0502020204030204"/>
              </a:rPr>
              <a:t>AlexNet</a:t>
            </a:r>
            <a:r>
              <a:rPr lang="en-US" sz="1800" dirty="0">
                <a:latin typeface="Calibri" panose="020F0502020204030204"/>
                <a:ea typeface="Calibri" panose="020F0502020204030204"/>
                <a:cs typeface="Calibri" panose="020F0502020204030204"/>
                <a:sym typeface="Calibri" panose="020F0502020204030204"/>
              </a:rPr>
              <a:t>, VGG16 and </a:t>
            </a:r>
            <a:r>
              <a:rPr lang="en-US" sz="1800" dirty="0" err="1">
                <a:latin typeface="Calibri" panose="020F0502020204030204"/>
                <a:ea typeface="Calibri" panose="020F0502020204030204"/>
                <a:cs typeface="Calibri" panose="020F0502020204030204"/>
                <a:sym typeface="Calibri" panose="020F0502020204030204"/>
              </a:rPr>
              <a:t>ResNet</a:t>
            </a:r>
            <a:r>
              <a:rPr lang="en-US" sz="1800" dirty="0">
                <a:latin typeface="Calibri" panose="020F0502020204030204"/>
                <a:ea typeface="Calibri" panose="020F0502020204030204"/>
                <a:cs typeface="Calibri" panose="020F0502020204030204"/>
                <a:sym typeface="Calibri" panose="020F0502020204030204"/>
              </a:rPr>
              <a:t>.</a:t>
            </a:r>
          </a:p>
          <a:p>
            <a:pPr marL="463550" marR="0" lvl="3" indent="0" algn="l" defTabSz="914400" rtl="0" eaLnBrk="1" fontAlgn="auto" latinLnBrk="0" hangingPunct="1">
              <a:lnSpc>
                <a:spcPct val="100000"/>
              </a:lnSpc>
              <a:spcBef>
                <a:spcPts val="1200"/>
              </a:spcBef>
              <a:spcAft>
                <a:spcPts val="0"/>
              </a:spcAft>
              <a:buClr>
                <a:srgbClr val="000000"/>
              </a:buClr>
              <a:buSzPts val="1800"/>
              <a:buFont typeface="Calibri" panose="020F0502020204030204"/>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7" name="Google Shape;117;p5"/>
          <p:cNvSpPr txBox="1">
            <a:spLocks noGrp="1"/>
          </p:cNvSpPr>
          <p:nvPr>
            <p:ph type="title"/>
          </p:nvPr>
        </p:nvSpPr>
        <p:spPr>
          <a:xfrm>
            <a:off x="0" y="274637"/>
            <a:ext cx="9144000" cy="490537"/>
          </a:xfrm>
          <a:prstGeom prst="rect">
            <a:avLst/>
          </a:prstGeom>
          <a:noFill/>
          <a:ln>
            <a:noFill/>
          </a:ln>
        </p:spPr>
        <p:txBody>
          <a:bodyPr spcFirstLastPara="1" wrap="square" lIns="91425" tIns="45700" rIns="91425" bIns="45700" anchor="ctr" anchorCtr="0">
            <a:normAutofit fontScale="90000"/>
          </a:bodyPr>
          <a:lstStyle/>
          <a:p>
            <a:pPr marL="461645" lvl="0" algn="l">
              <a:buClr>
                <a:srgbClr val="99235E"/>
              </a:buClr>
              <a:buSzPts val="2700"/>
            </a:pPr>
            <a:r>
              <a:rPr lang="en-US" sz="2700" b="0" i="0" u="none" dirty="0">
                <a:solidFill>
                  <a:srgbClr val="99235E"/>
                </a:solidFill>
                <a:latin typeface="Calibri" panose="020F0502020204030204"/>
                <a:ea typeface="Calibri" panose="020F0502020204030204"/>
                <a:cs typeface="Calibri" panose="020F0502020204030204"/>
                <a:sym typeface="Calibri" panose="020F0502020204030204"/>
              </a:rPr>
              <a:t>1. </a:t>
            </a:r>
            <a:r>
              <a:rPr lang="en-US" sz="2700" dirty="0">
                <a:solidFill>
                  <a:srgbClr val="99235E"/>
                </a:solidFill>
              </a:rPr>
              <a:t>Introduction</a:t>
            </a:r>
            <a:endParaRPr lang="en-US" sz="2700" b="0" i="0" u="none" dirty="0">
              <a:solidFill>
                <a:srgbClr val="99235E"/>
              </a:solidFill>
              <a:latin typeface="Calibri" panose="020F0502020204030204"/>
              <a:ea typeface="Calibri" panose="020F0502020204030204"/>
              <a:cs typeface="Calibri" panose="020F0502020204030204"/>
              <a:sym typeface="Calibri" panose="020F0502020204030204"/>
            </a:endParaRPr>
          </a:p>
        </p:txBody>
      </p:sp>
    </p:spTree>
    <p:extLst>
      <p:ext uri="{BB962C8B-B14F-4D97-AF65-F5344CB8AC3E}">
        <p14:creationId xmlns:p14="http://schemas.microsoft.com/office/powerpoint/2010/main" val="386419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14"/>
        <p:cNvGrpSpPr/>
        <p:nvPr/>
      </p:nvGrpSpPr>
      <p:grpSpPr>
        <a:xfrm>
          <a:off x="0" y="0"/>
          <a:ext cx="0" cy="0"/>
          <a:chOff x="0" y="0"/>
          <a:chExt cx="0" cy="0"/>
        </a:xfrm>
      </p:grpSpPr>
      <p:sp>
        <p:nvSpPr>
          <p:cNvPr id="116" name="Google Shape;116;p5"/>
          <p:cNvSpPr txBox="1"/>
          <p:nvPr/>
        </p:nvSpPr>
        <p:spPr>
          <a:xfrm>
            <a:off x="393065" y="1061085"/>
            <a:ext cx="8357870" cy="4095115"/>
          </a:xfrm>
          <a:prstGeom prst="rect">
            <a:avLst/>
          </a:prstGeom>
          <a:noFill/>
          <a:ln>
            <a:noFill/>
          </a:ln>
        </p:spPr>
        <p:txBody>
          <a:bodyPr spcFirstLastPara="1" wrap="square" lIns="91425" tIns="45700" rIns="91425" bIns="45700" anchor="t" anchorCtr="0">
            <a:noAutofit/>
          </a:bodyPr>
          <a:lstStyle/>
          <a:p>
            <a:pPr marL="806450" lvl="3" indent="-342900">
              <a:spcBef>
                <a:spcPts val="1200"/>
              </a:spcBef>
              <a:buSzPts val="1800"/>
              <a:buAutoNum type="alphaUcPeriod"/>
            </a:pPr>
            <a:r>
              <a:rPr lang="en-US" sz="1800" b="1" dirty="0">
                <a:latin typeface="Calibri" panose="020F0502020204030204"/>
                <a:ea typeface="Calibri" panose="020F0502020204030204"/>
                <a:cs typeface="Calibri" panose="020F0502020204030204"/>
                <a:sym typeface="Calibri" panose="020F0502020204030204"/>
              </a:rPr>
              <a:t>MNIST </a:t>
            </a:r>
            <a:r>
              <a:rPr lang="en-US" sz="1800" b="1" dirty="0" err="1">
                <a:latin typeface="Calibri" panose="020F0502020204030204"/>
                <a:ea typeface="Calibri" panose="020F0502020204030204"/>
                <a:cs typeface="Calibri" panose="020F0502020204030204"/>
                <a:sym typeface="Calibri" panose="020F0502020204030204"/>
              </a:rPr>
              <a:t>Datase</a:t>
            </a:r>
            <a:r>
              <a:rPr lang="en-US" sz="1800" b="1" dirty="0">
                <a:latin typeface="Calibri" panose="020F0502020204030204"/>
                <a:ea typeface="Calibri" panose="020F0502020204030204"/>
                <a:cs typeface="Calibri" panose="020F0502020204030204"/>
                <a:sym typeface="Calibri" panose="020F0502020204030204"/>
              </a:rPr>
              <a:t> </a:t>
            </a:r>
          </a:p>
          <a:p>
            <a:pPr marL="463550" lvl="3">
              <a:spcBef>
                <a:spcPts val="1200"/>
              </a:spcBef>
              <a:buSzPts val="1800"/>
            </a:pPr>
            <a:endParaRPr lang="en-US" sz="1800" dirty="0">
              <a:latin typeface="Calibri" panose="020F0502020204030204"/>
              <a:ea typeface="Calibri" panose="020F0502020204030204"/>
              <a:cs typeface="Calibri" panose="020F0502020204030204"/>
              <a:sym typeface="Calibri" panose="020F0502020204030204"/>
            </a:endParaRPr>
          </a:p>
          <a:p>
            <a:pPr marL="463550" lvl="3">
              <a:spcBef>
                <a:spcPts val="1200"/>
              </a:spcBef>
              <a:buSzPts val="1800"/>
            </a:pPr>
            <a:r>
              <a:rPr lang="en-US" sz="1800" dirty="0">
                <a:latin typeface="Calibri" panose="020F0502020204030204"/>
                <a:ea typeface="Calibri" panose="020F0502020204030204"/>
                <a:cs typeface="Calibri" panose="020F0502020204030204"/>
                <a:sym typeface="Calibri" panose="020F0502020204030204"/>
              </a:rPr>
              <a:t>MNIST Dataset is a classic data set in the field of machine learning. </a:t>
            </a:r>
          </a:p>
          <a:p>
            <a:pPr marL="463550" lvl="3">
              <a:spcBef>
                <a:spcPts val="1200"/>
              </a:spcBef>
              <a:buSzPts val="1800"/>
            </a:pPr>
            <a:r>
              <a:rPr lang="en-US" sz="1800" dirty="0">
                <a:latin typeface="Calibri" panose="020F0502020204030204"/>
                <a:ea typeface="Calibri" panose="020F0502020204030204"/>
                <a:cs typeface="Calibri" panose="020F0502020204030204"/>
                <a:sym typeface="Calibri" panose="020F0502020204030204"/>
              </a:rPr>
              <a:t>The MNIST dataset consists of 60,000 training samples and 10,000 test samples, each of which is a 28×28 pixel grayscale handwritten digital images. These handwritten digitals have been dimensioned and be located in the center of the image. </a:t>
            </a:r>
            <a:endParaRPr kumimoji="0" lang="en-US" sz="1800" b="0" i="0" u="none" strike="noStrike" kern="0" cap="none" spc="0" normalizeH="0" baseline="0" noProof="0" dirty="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7" name="Google Shape;117;p5"/>
          <p:cNvSpPr txBox="1">
            <a:spLocks noGrp="1"/>
          </p:cNvSpPr>
          <p:nvPr>
            <p:ph type="title"/>
          </p:nvPr>
        </p:nvSpPr>
        <p:spPr>
          <a:xfrm>
            <a:off x="0" y="570548"/>
            <a:ext cx="9144000" cy="490537"/>
          </a:xfrm>
          <a:prstGeom prst="rect">
            <a:avLst/>
          </a:prstGeom>
          <a:noFill/>
          <a:ln>
            <a:noFill/>
          </a:ln>
        </p:spPr>
        <p:txBody>
          <a:bodyPr spcFirstLastPara="1" wrap="square" lIns="91425" tIns="45700" rIns="91425" bIns="45700" anchor="ctr" anchorCtr="0">
            <a:normAutofit fontScale="90000"/>
          </a:bodyPr>
          <a:lstStyle/>
          <a:p>
            <a:pPr marL="461645" algn="l">
              <a:buClr>
                <a:srgbClr val="99235E"/>
              </a:buClr>
              <a:buSzPts val="2700"/>
            </a:pPr>
            <a:r>
              <a:rPr lang="en-US" altLang="zh-CN" sz="2700" b="0" i="0" u="none" dirty="0">
                <a:solidFill>
                  <a:srgbClr val="99235E"/>
                </a:solidFill>
                <a:latin typeface="Calibri" panose="020F0502020204030204"/>
                <a:ea typeface="Calibri" panose="020F0502020204030204"/>
                <a:cs typeface="Calibri" panose="020F0502020204030204"/>
                <a:sym typeface="Calibri" panose="020F0502020204030204"/>
              </a:rPr>
              <a:t>2.</a:t>
            </a:r>
            <a:r>
              <a:rPr lang="zh-CN" altLang="en-US" sz="2700" b="0" i="0" u="none" dirty="0">
                <a:solidFill>
                  <a:srgbClr val="99235E"/>
                </a:solidFill>
                <a:latin typeface="Calibri" panose="020F0502020204030204"/>
                <a:ea typeface="Calibri" panose="020F0502020204030204"/>
                <a:cs typeface="Calibri" panose="020F0502020204030204"/>
                <a:sym typeface="Calibri" panose="020F0502020204030204"/>
              </a:rPr>
              <a:t> </a:t>
            </a:r>
            <a:r>
              <a:rPr lang="en-US" altLang="zh-CN" sz="2700" dirty="0">
                <a:solidFill>
                  <a:srgbClr val="99235E"/>
                </a:solidFill>
              </a:rPr>
              <a:t>The Introduction of Dataset</a:t>
            </a:r>
            <a:br>
              <a:rPr lang="en-US" altLang="zh-CN" sz="2700" dirty="0">
                <a:solidFill>
                  <a:srgbClr val="99235E"/>
                </a:solidFill>
              </a:rPr>
            </a:br>
            <a:endParaRPr lang="en-US" sz="2700" b="0" i="0" u="none" dirty="0">
              <a:solidFill>
                <a:srgbClr val="99235E"/>
              </a:solidFill>
              <a:latin typeface="Calibri" panose="020F0502020204030204"/>
              <a:ea typeface="Calibri" panose="020F0502020204030204"/>
              <a:cs typeface="Calibri" panose="020F0502020204030204"/>
              <a:sym typeface="Calibri" panose="020F0502020204030204"/>
            </a:endParaRPr>
          </a:p>
        </p:txBody>
      </p:sp>
    </p:spTree>
    <p:extLst>
      <p:ext uri="{BB962C8B-B14F-4D97-AF65-F5344CB8AC3E}">
        <p14:creationId xmlns:p14="http://schemas.microsoft.com/office/powerpoint/2010/main" val="1548309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14"/>
        <p:cNvGrpSpPr/>
        <p:nvPr/>
      </p:nvGrpSpPr>
      <p:grpSpPr>
        <a:xfrm>
          <a:off x="0" y="0"/>
          <a:ext cx="0" cy="0"/>
          <a:chOff x="0" y="0"/>
          <a:chExt cx="0" cy="0"/>
        </a:xfrm>
      </p:grpSpPr>
      <p:sp>
        <p:nvSpPr>
          <p:cNvPr id="116" name="Google Shape;116;p5"/>
          <p:cNvSpPr txBox="1"/>
          <p:nvPr/>
        </p:nvSpPr>
        <p:spPr>
          <a:xfrm>
            <a:off x="393065" y="1061085"/>
            <a:ext cx="8357870" cy="4095115"/>
          </a:xfrm>
          <a:prstGeom prst="rect">
            <a:avLst/>
          </a:prstGeom>
          <a:noFill/>
          <a:ln>
            <a:noFill/>
          </a:ln>
        </p:spPr>
        <p:txBody>
          <a:bodyPr spcFirstLastPara="1" wrap="square" lIns="91425" tIns="45700" rIns="91425" bIns="45700" anchor="t" anchorCtr="0">
            <a:noAutofit/>
          </a:bodyPr>
          <a:lstStyle/>
          <a:p>
            <a:pPr marL="463550" lvl="3">
              <a:spcBef>
                <a:spcPts val="1200"/>
              </a:spcBef>
              <a:buSzPts val="1800"/>
            </a:pPr>
            <a:r>
              <a:rPr lang="en-US" sz="1800" b="1" dirty="0">
                <a:latin typeface="Calibri" panose="020F0502020204030204"/>
                <a:ea typeface="Calibri" panose="020F0502020204030204"/>
                <a:cs typeface="Calibri" panose="020F0502020204030204"/>
                <a:sym typeface="Calibri" panose="020F0502020204030204"/>
              </a:rPr>
              <a:t>B.	CIFAR-10 Dataset</a:t>
            </a:r>
          </a:p>
          <a:p>
            <a:pPr marL="463550" marR="0" lvl="3" indent="0" algn="l" defTabSz="914400" rtl="0" eaLnBrk="1" fontAlgn="auto" latinLnBrk="0" hangingPunct="1">
              <a:lnSpc>
                <a:spcPct val="100000"/>
              </a:lnSpc>
              <a:spcBef>
                <a:spcPts val="1200"/>
              </a:spcBef>
              <a:spcAft>
                <a:spcPts val="0"/>
              </a:spcAft>
              <a:buClr>
                <a:srgbClr val="000000"/>
              </a:buClr>
              <a:buSzPts val="1800"/>
              <a:buFont typeface="Arial" panose="020B0604020202090204"/>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a:p>
            <a:pPr marL="463550" lvl="3">
              <a:spcBef>
                <a:spcPts val="1200"/>
              </a:spcBef>
              <a:buSzPts val="1800"/>
            </a:pPr>
            <a:r>
              <a:rPr lang="en-US" sz="1800" dirty="0">
                <a:latin typeface="Calibri" panose="020F0502020204030204"/>
                <a:ea typeface="Calibri" panose="020F0502020204030204"/>
                <a:cs typeface="Calibri" panose="020F0502020204030204"/>
                <a:sym typeface="Calibri" panose="020F0502020204030204"/>
              </a:rPr>
              <a:t>CIFAR-10 is a widely used data set which are labeled subsets of 80 million tiny images dataset. It consists 50000 training images and 10000 test images. </a:t>
            </a:r>
          </a:p>
          <a:p>
            <a:pPr marL="463550" lvl="3">
              <a:spcBef>
                <a:spcPts val="1200"/>
              </a:spcBef>
              <a:buSzPts val="1800"/>
            </a:pPr>
            <a:r>
              <a:rPr lang="en-US" sz="1800" dirty="0">
                <a:latin typeface="Calibri" panose="020F0502020204030204"/>
                <a:ea typeface="Calibri" panose="020F0502020204030204"/>
                <a:cs typeface="Calibri" panose="020F0502020204030204"/>
                <a:sym typeface="Calibri" panose="020F0502020204030204"/>
              </a:rPr>
              <a:t>CIFAR-10 samples contains objects in the real world. This means that the noisy of data set would be larger, and the objects have different proportions and features, which makes it difficult to identify them.</a:t>
            </a:r>
            <a:endParaRPr kumimoji="0" lang="en-US" sz="1800" b="0" i="0" u="none" strike="noStrike" kern="0" cap="none" spc="0" normalizeH="0" baseline="0" noProof="0" dirty="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7" name="Google Shape;117;p5"/>
          <p:cNvSpPr txBox="1">
            <a:spLocks noGrp="1"/>
          </p:cNvSpPr>
          <p:nvPr>
            <p:ph type="title"/>
          </p:nvPr>
        </p:nvSpPr>
        <p:spPr>
          <a:xfrm>
            <a:off x="0" y="570548"/>
            <a:ext cx="9144000" cy="490537"/>
          </a:xfrm>
          <a:prstGeom prst="rect">
            <a:avLst/>
          </a:prstGeom>
          <a:noFill/>
          <a:ln>
            <a:noFill/>
          </a:ln>
        </p:spPr>
        <p:txBody>
          <a:bodyPr spcFirstLastPara="1" wrap="square" lIns="91425" tIns="45700" rIns="91425" bIns="45700" anchor="ctr" anchorCtr="0">
            <a:normAutofit fontScale="90000"/>
          </a:bodyPr>
          <a:lstStyle/>
          <a:p>
            <a:pPr marL="461645" algn="l">
              <a:buClr>
                <a:srgbClr val="99235E"/>
              </a:buClr>
              <a:buSzPts val="2700"/>
            </a:pPr>
            <a:r>
              <a:rPr lang="en-US" altLang="zh-CN" sz="2700" b="0" i="0" u="none" dirty="0">
                <a:solidFill>
                  <a:srgbClr val="99235E"/>
                </a:solidFill>
                <a:latin typeface="Calibri" panose="020F0502020204030204"/>
                <a:ea typeface="Calibri" panose="020F0502020204030204"/>
                <a:cs typeface="Calibri" panose="020F0502020204030204"/>
                <a:sym typeface="Calibri" panose="020F0502020204030204"/>
              </a:rPr>
              <a:t>2.</a:t>
            </a:r>
            <a:r>
              <a:rPr lang="zh-CN" altLang="en-US" sz="2700" b="0" i="0" u="none" dirty="0">
                <a:solidFill>
                  <a:srgbClr val="99235E"/>
                </a:solidFill>
                <a:latin typeface="Calibri" panose="020F0502020204030204"/>
                <a:ea typeface="Calibri" panose="020F0502020204030204"/>
                <a:cs typeface="Calibri" panose="020F0502020204030204"/>
                <a:sym typeface="Calibri" panose="020F0502020204030204"/>
              </a:rPr>
              <a:t> </a:t>
            </a:r>
            <a:r>
              <a:rPr lang="en-US" altLang="zh-CN" sz="2700" dirty="0">
                <a:solidFill>
                  <a:srgbClr val="99235E"/>
                </a:solidFill>
              </a:rPr>
              <a:t>The Introduction of Dataset</a:t>
            </a:r>
            <a:br>
              <a:rPr lang="en-US" altLang="zh-CN" sz="2700" dirty="0">
                <a:solidFill>
                  <a:srgbClr val="99235E"/>
                </a:solidFill>
              </a:rPr>
            </a:br>
            <a:endParaRPr lang="en-US" sz="2700" b="0" i="0" u="none" dirty="0">
              <a:solidFill>
                <a:srgbClr val="99235E"/>
              </a:solidFill>
              <a:latin typeface="Calibri" panose="020F0502020204030204"/>
              <a:ea typeface="Calibri" panose="020F0502020204030204"/>
              <a:cs typeface="Calibri" panose="020F0502020204030204"/>
              <a:sym typeface="Calibri" panose="020F0502020204030204"/>
            </a:endParaRPr>
          </a:p>
        </p:txBody>
      </p:sp>
    </p:spTree>
    <p:extLst>
      <p:ext uri="{BB962C8B-B14F-4D97-AF65-F5344CB8AC3E}">
        <p14:creationId xmlns:p14="http://schemas.microsoft.com/office/powerpoint/2010/main" val="2311543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14"/>
        <p:cNvGrpSpPr/>
        <p:nvPr/>
      </p:nvGrpSpPr>
      <p:grpSpPr>
        <a:xfrm>
          <a:off x="0" y="0"/>
          <a:ext cx="0" cy="0"/>
          <a:chOff x="0" y="0"/>
          <a:chExt cx="0" cy="0"/>
        </a:xfrm>
      </p:grpSpPr>
      <p:sp>
        <p:nvSpPr>
          <p:cNvPr id="116" name="Google Shape;116;p5"/>
          <p:cNvSpPr txBox="1"/>
          <p:nvPr/>
        </p:nvSpPr>
        <p:spPr>
          <a:xfrm>
            <a:off x="393065" y="1061085"/>
            <a:ext cx="8357870" cy="4095115"/>
          </a:xfrm>
          <a:prstGeom prst="rect">
            <a:avLst/>
          </a:prstGeom>
          <a:noFill/>
          <a:ln>
            <a:noFill/>
          </a:ln>
        </p:spPr>
        <p:txBody>
          <a:bodyPr spcFirstLastPara="1" wrap="square" lIns="91425" tIns="45700" rIns="91425" bIns="45700" anchor="t" anchorCtr="0">
            <a:noAutofit/>
          </a:bodyPr>
          <a:lstStyle/>
          <a:p>
            <a:pPr marL="463550" lvl="3">
              <a:spcBef>
                <a:spcPts val="1200"/>
              </a:spcBef>
              <a:buClr>
                <a:schemeClr val="dk1"/>
              </a:buClr>
              <a:buSzPts val="1800"/>
            </a:pPr>
            <a:r>
              <a:rPr lang="en-US" sz="1800" dirty="0" err="1">
                <a:solidFill>
                  <a:schemeClr val="dk1"/>
                </a:solidFill>
                <a:latin typeface="Calibri" panose="020F0502020204030204"/>
                <a:ea typeface="Calibri" panose="020F0502020204030204"/>
                <a:cs typeface="Calibri" panose="020F0502020204030204"/>
                <a:sym typeface="Calibri" panose="020F0502020204030204"/>
              </a:rPr>
              <a:t>AlexNet</a:t>
            </a:r>
            <a:r>
              <a:rPr lang="en-US" sz="1800" dirty="0">
                <a:solidFill>
                  <a:schemeClr val="dk1"/>
                </a:solidFill>
                <a:latin typeface="Calibri" panose="020F0502020204030204"/>
                <a:ea typeface="Calibri" panose="020F0502020204030204"/>
                <a:cs typeface="Calibri" panose="020F0502020204030204"/>
                <a:sym typeface="Calibri" panose="020F0502020204030204"/>
              </a:rPr>
              <a:t> deepens the network structure and learns richer and higher-dimensional image features on the basis of </a:t>
            </a:r>
            <a:r>
              <a:rPr lang="en-US" sz="1800" dirty="0" err="1">
                <a:solidFill>
                  <a:schemeClr val="dk1"/>
                </a:solidFill>
                <a:latin typeface="Calibri" panose="020F0502020204030204"/>
                <a:ea typeface="Calibri" panose="020F0502020204030204"/>
                <a:cs typeface="Calibri" panose="020F0502020204030204"/>
                <a:sym typeface="Calibri" panose="020F0502020204030204"/>
              </a:rPr>
              <a:t>LeNet</a:t>
            </a:r>
            <a:r>
              <a:rPr lang="en-US" sz="1800" dirty="0">
                <a:solidFill>
                  <a:schemeClr val="dk1"/>
                </a:solidFill>
                <a:latin typeface="Calibri" panose="020F0502020204030204"/>
                <a:ea typeface="Calibri" panose="020F0502020204030204"/>
                <a:cs typeface="Calibri" panose="020F0502020204030204"/>
                <a:sym typeface="Calibri" panose="020F0502020204030204"/>
              </a:rPr>
              <a:t>.</a:t>
            </a:r>
          </a:p>
          <a:p>
            <a:pPr marL="463550" lvl="3">
              <a:spcBef>
                <a:spcPts val="1200"/>
              </a:spcBef>
              <a:buClr>
                <a:schemeClr val="dk1"/>
              </a:buClr>
              <a:buSzPts val="1800"/>
            </a:pPr>
            <a:endParaRPr lang="en-US" sz="1800" dirty="0">
              <a:solidFill>
                <a:schemeClr val="dk1"/>
              </a:solidFill>
              <a:latin typeface="Calibri" panose="020F0502020204030204"/>
              <a:ea typeface="Calibri" panose="020F0502020204030204"/>
              <a:cs typeface="Calibri" panose="020F0502020204030204"/>
              <a:sym typeface="Calibri" panose="020F0502020204030204"/>
            </a:endParaRPr>
          </a:p>
          <a:p>
            <a:pPr marL="463550" lvl="3">
              <a:spcBef>
                <a:spcPts val="1200"/>
              </a:spcBef>
              <a:buClr>
                <a:schemeClr val="dk1"/>
              </a:buClr>
              <a:buSzPts val="1800"/>
            </a:pPr>
            <a:r>
              <a:rPr lang="en-US" sz="1800" dirty="0">
                <a:solidFill>
                  <a:schemeClr val="dk1"/>
                </a:solidFill>
                <a:latin typeface="Calibri" panose="020F0502020204030204"/>
                <a:ea typeface="Calibri" panose="020F0502020204030204"/>
                <a:cs typeface="Calibri" panose="020F0502020204030204"/>
                <a:sym typeface="Calibri" panose="020F0502020204030204"/>
              </a:rPr>
              <a:t>We select </a:t>
            </a:r>
            <a:r>
              <a:rPr lang="en-US" sz="1800" dirty="0" err="1">
                <a:solidFill>
                  <a:schemeClr val="dk1"/>
                </a:solidFill>
                <a:latin typeface="Calibri" panose="020F0502020204030204"/>
                <a:ea typeface="Calibri" panose="020F0502020204030204"/>
                <a:cs typeface="Calibri" panose="020F0502020204030204"/>
                <a:sym typeface="Calibri" panose="020F0502020204030204"/>
              </a:rPr>
              <a:t>AlexNet</a:t>
            </a:r>
            <a:r>
              <a:rPr lang="en-US" sz="1800" dirty="0">
                <a:solidFill>
                  <a:schemeClr val="dk1"/>
                </a:solidFill>
                <a:latin typeface="Calibri" panose="020F0502020204030204"/>
                <a:ea typeface="Calibri" panose="020F0502020204030204"/>
                <a:cs typeface="Calibri" panose="020F0502020204030204"/>
                <a:sym typeface="Calibri" panose="020F0502020204030204"/>
              </a:rPr>
              <a:t> for this project, because it is the most widely researched CNN and is a proper trade-off between speed and accuracy. </a:t>
            </a:r>
          </a:p>
          <a:p>
            <a:pPr marL="463550" lvl="3">
              <a:spcBef>
                <a:spcPts val="1200"/>
              </a:spcBef>
              <a:buClr>
                <a:schemeClr val="dk1"/>
              </a:buClr>
              <a:buSzPts val="1800"/>
            </a:pPr>
            <a:endParaRPr lang="en-US" sz="1800" dirty="0">
              <a:solidFill>
                <a:schemeClr val="dk1"/>
              </a:solidFill>
              <a:latin typeface="Calibri" panose="020F0502020204030204"/>
              <a:ea typeface="Calibri" panose="020F0502020204030204"/>
              <a:cs typeface="Calibri" panose="020F0502020204030204"/>
              <a:sym typeface="Calibri" panose="020F0502020204030204"/>
            </a:endParaRPr>
          </a:p>
          <a:p>
            <a:pPr marL="463550" lvl="3">
              <a:spcBef>
                <a:spcPts val="1200"/>
              </a:spcBef>
              <a:buClr>
                <a:schemeClr val="dk1"/>
              </a:buClr>
              <a:buSzPts val="1800"/>
            </a:pPr>
            <a:r>
              <a:rPr lang="en-US" sz="1800" dirty="0">
                <a:solidFill>
                  <a:schemeClr val="dk1"/>
                </a:solidFill>
                <a:latin typeface="Calibri" panose="020F0502020204030204"/>
                <a:ea typeface="Calibri" panose="020F0502020204030204"/>
                <a:cs typeface="Calibri" panose="020F0502020204030204"/>
                <a:sym typeface="Calibri" panose="020F0502020204030204"/>
              </a:rPr>
              <a:t>The model was trained on approximately 1.2 million training pictures and performed testing on 150,000 ImageNet data sets test pictures.</a:t>
            </a:r>
          </a:p>
          <a:p>
            <a:pPr marL="463550" lvl="3">
              <a:spcBef>
                <a:spcPts val="1200"/>
              </a:spcBef>
              <a:buClr>
                <a:schemeClr val="dk1"/>
              </a:buClr>
              <a:buSzPts val="1800"/>
            </a:pPr>
            <a:endParaRPr lang="en-US" sz="1800" dirty="0">
              <a:solidFill>
                <a:schemeClr val="dk1"/>
              </a:solidFill>
              <a:latin typeface="Calibri" panose="020F0502020204030204"/>
              <a:ea typeface="Calibri" panose="020F0502020204030204"/>
              <a:cs typeface="Calibri" panose="020F0502020204030204"/>
              <a:sym typeface="Calibri" panose="020F0502020204030204"/>
            </a:endParaRPr>
          </a:p>
          <a:p>
            <a:pPr marL="463550" lvl="3">
              <a:spcBef>
                <a:spcPts val="1200"/>
              </a:spcBef>
              <a:buClr>
                <a:schemeClr val="dk1"/>
              </a:buClr>
              <a:buSzPts val="1800"/>
            </a:pPr>
            <a:r>
              <a:rPr lang="en-US" sz="1800" dirty="0">
                <a:solidFill>
                  <a:schemeClr val="dk1"/>
                </a:solidFill>
                <a:latin typeface="Calibri" panose="020F0502020204030204"/>
                <a:ea typeface="Calibri" panose="020F0502020204030204"/>
                <a:cs typeface="Calibri" panose="020F0502020204030204"/>
                <a:sym typeface="Calibri" panose="020F0502020204030204"/>
              </a:rPr>
              <a:t>This model is very efficient for reducing the overfitting problem with the help of maintaining dropout and data augmentation.</a:t>
            </a:r>
          </a:p>
          <a:p>
            <a:pPr marL="463550" marR="0" lvl="3" indent="0" algn="l" rtl="0">
              <a:lnSpc>
                <a:spcPct val="100000"/>
              </a:lnSpc>
              <a:spcBef>
                <a:spcPts val="1200"/>
              </a:spcBef>
              <a:spcAft>
                <a:spcPts val="0"/>
              </a:spcAft>
              <a:buClr>
                <a:schemeClr val="dk1"/>
              </a:buClr>
              <a:buSzPts val="1800"/>
              <a:buFont typeface="Calibri" panose="020F0502020204030204"/>
              <a:buNone/>
            </a:pPr>
            <a:endParaRPr lang="en-US"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7" name="Google Shape;117;p5"/>
          <p:cNvSpPr txBox="1">
            <a:spLocks noGrp="1"/>
          </p:cNvSpPr>
          <p:nvPr>
            <p:ph type="title"/>
          </p:nvPr>
        </p:nvSpPr>
        <p:spPr>
          <a:xfrm>
            <a:off x="0" y="274637"/>
            <a:ext cx="9144000" cy="490537"/>
          </a:xfrm>
          <a:prstGeom prst="rect">
            <a:avLst/>
          </a:prstGeom>
          <a:noFill/>
          <a:ln>
            <a:noFill/>
          </a:ln>
        </p:spPr>
        <p:txBody>
          <a:bodyPr spcFirstLastPara="1" wrap="square" lIns="91425" tIns="45700" rIns="91425" bIns="45700" anchor="ctr" anchorCtr="0">
            <a:normAutofit fontScale="90000"/>
          </a:bodyPr>
          <a:lstStyle/>
          <a:p>
            <a:pPr marL="461645" lvl="0" algn="l">
              <a:buClr>
                <a:srgbClr val="99235E"/>
              </a:buClr>
              <a:buSzPts val="2700"/>
            </a:pPr>
            <a:r>
              <a:rPr lang="en-US" altLang="zh-CN" sz="2700" dirty="0">
                <a:solidFill>
                  <a:srgbClr val="99235E"/>
                </a:solidFill>
              </a:rPr>
              <a:t>3</a:t>
            </a:r>
            <a:r>
              <a:rPr lang="en-US" sz="2700" b="0" i="0" u="none" dirty="0">
                <a:solidFill>
                  <a:srgbClr val="99235E"/>
                </a:solidFill>
                <a:latin typeface="Calibri" panose="020F0502020204030204"/>
                <a:ea typeface="Calibri" panose="020F0502020204030204"/>
                <a:cs typeface="Calibri" panose="020F0502020204030204"/>
                <a:sym typeface="Calibri" panose="020F0502020204030204"/>
              </a:rPr>
              <a:t>. </a:t>
            </a:r>
            <a:r>
              <a:rPr lang="en-US" sz="2700" dirty="0" err="1">
                <a:solidFill>
                  <a:srgbClr val="99235E"/>
                </a:solidFill>
              </a:rPr>
              <a:t>AlexNet</a:t>
            </a:r>
            <a:endParaRPr lang="en-US" sz="2700" b="0" i="0" u="none" dirty="0">
              <a:solidFill>
                <a:srgbClr val="99235E"/>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14"/>
        <p:cNvGrpSpPr/>
        <p:nvPr/>
      </p:nvGrpSpPr>
      <p:grpSpPr>
        <a:xfrm>
          <a:off x="0" y="0"/>
          <a:ext cx="0" cy="0"/>
          <a:chOff x="0" y="0"/>
          <a:chExt cx="0" cy="0"/>
        </a:xfrm>
      </p:grpSpPr>
      <p:sp>
        <p:nvSpPr>
          <p:cNvPr id="116" name="Google Shape;116;p5"/>
          <p:cNvSpPr txBox="1"/>
          <p:nvPr/>
        </p:nvSpPr>
        <p:spPr>
          <a:xfrm>
            <a:off x="0" y="908050"/>
            <a:ext cx="8289758" cy="4175125"/>
          </a:xfrm>
          <a:prstGeom prst="rect">
            <a:avLst/>
          </a:prstGeom>
          <a:noFill/>
          <a:ln>
            <a:noFill/>
          </a:ln>
        </p:spPr>
        <p:txBody>
          <a:bodyPr spcFirstLastPara="1" wrap="square" lIns="91425" tIns="45700" rIns="91425" bIns="45700" anchor="t" anchorCtr="0">
            <a:noAutofit/>
          </a:bodyPr>
          <a:lstStyle/>
          <a:p>
            <a:pPr marL="463550" lvl="3">
              <a:buClr>
                <a:schemeClr val="dk1"/>
              </a:buClr>
              <a:buSzPts val="2000"/>
            </a:pPr>
            <a:r>
              <a:rPr lang="en-US" sz="2000" b="1" dirty="0">
                <a:solidFill>
                  <a:schemeClr val="dk1"/>
                </a:solidFill>
                <a:latin typeface="Calibri" panose="020F0502020204030204"/>
                <a:ea typeface="Calibri" panose="020F0502020204030204"/>
                <a:cs typeface="Calibri" panose="020F0502020204030204"/>
                <a:sym typeface="Calibri" panose="020F0502020204030204"/>
              </a:rPr>
              <a:t>Convolution Neural Network </a:t>
            </a:r>
          </a:p>
          <a:p>
            <a:pPr marL="463550" lvl="3">
              <a:buClr>
                <a:schemeClr val="dk1"/>
              </a:buClr>
              <a:buSzPts val="2000"/>
            </a:pPr>
            <a:endParaRPr lang="en-US" sz="2000" b="1" dirty="0">
              <a:solidFill>
                <a:schemeClr val="dk1"/>
              </a:solidFill>
              <a:latin typeface="Calibri" panose="020F0502020204030204"/>
              <a:ea typeface="Calibri" panose="020F0502020204030204"/>
              <a:cs typeface="Calibri" panose="020F0502020204030204"/>
              <a:sym typeface="Calibri" panose="020F0502020204030204"/>
            </a:endParaRPr>
          </a:p>
          <a:p>
            <a:pPr marL="463550" lvl="3">
              <a:buClr>
                <a:schemeClr val="dk1"/>
              </a:buClr>
              <a:buSzPts val="2000"/>
            </a:pPr>
            <a:r>
              <a:rPr lang="en-US" sz="1800" dirty="0">
                <a:solidFill>
                  <a:schemeClr val="dk1"/>
                </a:solidFill>
                <a:latin typeface="Calibri" panose="020F0502020204030204"/>
                <a:ea typeface="Calibri" panose="020F0502020204030204"/>
                <a:cs typeface="Calibri" panose="020F0502020204030204"/>
                <a:sym typeface="Calibri" panose="020F0502020204030204"/>
              </a:rPr>
              <a:t>The model comprises of 3 fully connected layers and 5 convolutional layers.</a:t>
            </a:r>
          </a:p>
          <a:p>
            <a:pPr marL="463550" lvl="3">
              <a:buClr>
                <a:schemeClr val="dk1"/>
              </a:buClr>
              <a:buSzPts val="2000"/>
            </a:pPr>
            <a:endParaRPr lang="en-US" sz="1800" dirty="0">
              <a:solidFill>
                <a:schemeClr val="dk1"/>
              </a:solidFill>
              <a:latin typeface="Calibri" panose="020F0502020204030204"/>
              <a:ea typeface="Calibri" panose="020F0502020204030204"/>
              <a:cs typeface="Calibri" panose="020F0502020204030204"/>
              <a:sym typeface="Calibri" panose="020F0502020204030204"/>
            </a:endParaRPr>
          </a:p>
          <a:p>
            <a:pPr marL="463550" lvl="3">
              <a:buClr>
                <a:schemeClr val="dk1"/>
              </a:buClr>
              <a:buSzPts val="2000"/>
            </a:pPr>
            <a:r>
              <a:rPr lang="en-US" sz="1800" dirty="0">
                <a:solidFill>
                  <a:schemeClr val="dk1"/>
                </a:solidFill>
                <a:latin typeface="Calibri" panose="020F0502020204030204"/>
                <a:ea typeface="Calibri" panose="020F0502020204030204"/>
                <a:cs typeface="Calibri" panose="020F0502020204030204"/>
                <a:sym typeface="Calibri" panose="020F0502020204030204"/>
              </a:rPr>
              <a:t>The first layer of </a:t>
            </a:r>
            <a:r>
              <a:rPr lang="en-US" sz="1800" dirty="0" err="1">
                <a:solidFill>
                  <a:schemeClr val="dk1"/>
                </a:solidFill>
                <a:latin typeface="Calibri" panose="020F0502020204030204"/>
                <a:ea typeface="Calibri" panose="020F0502020204030204"/>
                <a:cs typeface="Calibri" panose="020F0502020204030204"/>
                <a:sym typeface="Calibri" panose="020F0502020204030204"/>
              </a:rPr>
              <a:t>AlexNet</a:t>
            </a:r>
            <a:r>
              <a:rPr lang="en-US" sz="1800" dirty="0">
                <a:solidFill>
                  <a:schemeClr val="dk1"/>
                </a:solidFill>
                <a:latin typeface="Calibri" panose="020F0502020204030204"/>
                <a:ea typeface="Calibri" panose="020F0502020204030204"/>
                <a:cs typeface="Calibri" panose="020F0502020204030204"/>
                <a:sym typeface="Calibri" panose="020F0502020204030204"/>
              </a:rPr>
              <a:t> is used for input of a filtered image with a dimension of 227 × 227 × 3 respectively for width, height, and depth (red, green, blue).</a:t>
            </a:r>
          </a:p>
          <a:p>
            <a:pPr marL="463550" lvl="3">
              <a:buClr>
                <a:schemeClr val="dk1"/>
              </a:buClr>
              <a:buSzPts val="2000"/>
            </a:pPr>
            <a:endParaRPr lang="en-US" sz="1800" dirty="0">
              <a:solidFill>
                <a:schemeClr val="dk1"/>
              </a:solidFill>
              <a:latin typeface="Calibri" panose="020F0502020204030204"/>
              <a:ea typeface="Calibri" panose="020F0502020204030204"/>
              <a:cs typeface="Calibri" panose="020F0502020204030204"/>
              <a:sym typeface="Calibri" panose="020F0502020204030204"/>
            </a:endParaRPr>
          </a:p>
          <a:p>
            <a:pPr marL="463550" lvl="3">
              <a:buClr>
                <a:schemeClr val="dk1"/>
              </a:buClr>
              <a:buSzPts val="2000"/>
            </a:pPr>
            <a:r>
              <a:rPr lang="en-US" sz="1800" dirty="0">
                <a:solidFill>
                  <a:schemeClr val="dk1"/>
                </a:solidFill>
                <a:latin typeface="Calibri" panose="020F0502020204030204"/>
                <a:ea typeface="Calibri" panose="020F0502020204030204"/>
                <a:cs typeface="Calibri" panose="020F0502020204030204"/>
                <a:sym typeface="Calibri" panose="020F0502020204030204"/>
              </a:rPr>
              <a:t>The last fully connected layer connects 1000 connected layers and the rest of the layers’ work as a feature extractor.</a:t>
            </a:r>
          </a:p>
          <a:p>
            <a:pPr marL="463550" lvl="3">
              <a:buClr>
                <a:schemeClr val="dk1"/>
              </a:buClr>
              <a:buSzPts val="2000"/>
            </a:pPr>
            <a:endParaRPr lang="en-US" sz="1800" dirty="0">
              <a:solidFill>
                <a:schemeClr val="dk1"/>
              </a:solidFill>
              <a:latin typeface="Calibri" panose="020F0502020204030204"/>
              <a:ea typeface="Calibri" panose="020F0502020204030204"/>
              <a:cs typeface="Calibri" panose="020F0502020204030204"/>
              <a:sym typeface="Calibri" panose="020F0502020204030204"/>
            </a:endParaRPr>
          </a:p>
          <a:p>
            <a:pPr marL="463550" marR="0" lvl="3" indent="0" algn="l" rtl="0">
              <a:lnSpc>
                <a:spcPct val="100000"/>
              </a:lnSpc>
              <a:spcBef>
                <a:spcPts val="1200"/>
              </a:spcBef>
              <a:spcAft>
                <a:spcPts val="0"/>
              </a:spcAft>
              <a:buClr>
                <a:schemeClr val="dk1"/>
              </a:buClr>
              <a:buSzPts val="1800"/>
              <a:buFont typeface="Calibri" panose="020F0502020204030204"/>
              <a:buNone/>
            </a:pPr>
            <a:endParaRPr lang="en-US"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7" name="Google Shape;117;p5"/>
          <p:cNvSpPr txBox="1">
            <a:spLocks noGrp="1"/>
          </p:cNvSpPr>
          <p:nvPr>
            <p:ph type="title"/>
          </p:nvPr>
        </p:nvSpPr>
        <p:spPr>
          <a:xfrm>
            <a:off x="0" y="274637"/>
            <a:ext cx="9144000" cy="490537"/>
          </a:xfrm>
          <a:prstGeom prst="rect">
            <a:avLst/>
          </a:prstGeom>
          <a:noFill/>
          <a:ln>
            <a:noFill/>
          </a:ln>
        </p:spPr>
        <p:txBody>
          <a:bodyPr spcFirstLastPara="1" wrap="square" lIns="91425" tIns="45700" rIns="91425" bIns="45700" anchor="ctr" anchorCtr="0">
            <a:normAutofit fontScale="90000"/>
          </a:bodyPr>
          <a:lstStyle/>
          <a:p>
            <a:pPr marL="461645" lvl="0" algn="l">
              <a:buClr>
                <a:srgbClr val="99235E"/>
              </a:buClr>
              <a:buSzPts val="2700"/>
            </a:pPr>
            <a:r>
              <a:rPr lang="en-US" altLang="zh-CN" sz="2700" dirty="0">
                <a:solidFill>
                  <a:srgbClr val="99235E"/>
                </a:solidFill>
              </a:rPr>
              <a:t>3. </a:t>
            </a:r>
            <a:r>
              <a:rPr lang="en-US" altLang="zh-CN" sz="2700" dirty="0" err="1">
                <a:solidFill>
                  <a:srgbClr val="99235E"/>
                </a:solidFill>
              </a:rPr>
              <a:t>AlexNet</a:t>
            </a:r>
            <a:endParaRPr lang="en-US" sz="2700" b="0" i="0" u="none" dirty="0">
              <a:solidFill>
                <a:srgbClr val="99235E"/>
              </a:solidFill>
              <a:latin typeface="Calibri" panose="020F0502020204030204"/>
              <a:ea typeface="Calibri" panose="020F0502020204030204"/>
              <a:cs typeface="Calibri" panose="020F0502020204030204"/>
              <a:sym typeface="Calibri" panose="020F0502020204030204"/>
            </a:endParaRPr>
          </a:p>
        </p:txBody>
      </p:sp>
      <p:pic>
        <p:nvPicPr>
          <p:cNvPr id="2" name="图片 1">
            <a:extLst>
              <a:ext uri="{FF2B5EF4-FFF2-40B4-BE49-F238E27FC236}">
                <a16:creationId xmlns:a16="http://schemas.microsoft.com/office/drawing/2014/main" id="{219E393C-B8A6-1B43-A3BA-D648D8F9E052}"/>
              </a:ext>
            </a:extLst>
          </p:cNvPr>
          <p:cNvPicPr>
            <a:picLocks noChangeAspect="1"/>
          </p:cNvPicPr>
          <p:nvPr/>
        </p:nvPicPr>
        <p:blipFill>
          <a:blip r:embed="rId4"/>
          <a:stretch>
            <a:fillRect/>
          </a:stretch>
        </p:blipFill>
        <p:spPr>
          <a:xfrm>
            <a:off x="1630017" y="3583557"/>
            <a:ext cx="5883965" cy="268118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14"/>
        <p:cNvGrpSpPr/>
        <p:nvPr/>
      </p:nvGrpSpPr>
      <p:grpSpPr>
        <a:xfrm>
          <a:off x="0" y="0"/>
          <a:ext cx="0" cy="0"/>
          <a:chOff x="0" y="0"/>
          <a:chExt cx="0" cy="0"/>
        </a:xfrm>
      </p:grpSpPr>
      <p:sp>
        <p:nvSpPr>
          <p:cNvPr id="116" name="Google Shape;116;p5"/>
          <p:cNvSpPr txBox="1"/>
          <p:nvPr/>
        </p:nvSpPr>
        <p:spPr>
          <a:xfrm>
            <a:off x="0" y="908050"/>
            <a:ext cx="8289758" cy="4175125"/>
          </a:xfrm>
          <a:prstGeom prst="rect">
            <a:avLst/>
          </a:prstGeom>
          <a:noFill/>
          <a:ln>
            <a:noFill/>
          </a:ln>
        </p:spPr>
        <p:txBody>
          <a:bodyPr spcFirstLastPara="1" wrap="square" lIns="91425" tIns="45700" rIns="91425" bIns="45700" anchor="t" anchorCtr="0">
            <a:noAutofit/>
          </a:bodyPr>
          <a:lstStyle/>
          <a:p>
            <a:pPr marL="463550" marR="0" lvl="3" indent="0" algn="l" defTabSz="914400" rtl="0" eaLnBrk="1" fontAlgn="auto" latinLnBrk="0" hangingPunct="1">
              <a:lnSpc>
                <a:spcPct val="100000"/>
              </a:lnSpc>
              <a:spcBef>
                <a:spcPts val="0"/>
              </a:spcBef>
              <a:spcAft>
                <a:spcPts val="0"/>
              </a:spcAft>
              <a:buClr>
                <a:srgbClr val="000000"/>
              </a:buClr>
              <a:buSzPts val="2000"/>
              <a:buFont typeface="Arial" panose="020B0604020202090204"/>
              <a:buNone/>
              <a:tabLst/>
              <a:defRPr/>
            </a:pPr>
            <a:r>
              <a:rPr kumimoji="0" lang="en-US" sz="2000" b="1" i="0" u="none" strike="noStrike" kern="0" cap="none" spc="0" normalizeH="0" baseline="0" noProof="0" dirty="0">
                <a:ln>
                  <a:noFill/>
                </a:ln>
                <a:solidFill>
                  <a:srgbClr val="000000"/>
                </a:solidFill>
                <a:effectLst/>
                <a:uLnTx/>
                <a:uFillTx/>
                <a:latin typeface="Calibri" panose="020F0502020204030204"/>
                <a:ea typeface="Calibri" panose="020F0502020204030204"/>
                <a:cs typeface="Calibri" panose="020F0502020204030204"/>
                <a:sym typeface="Calibri" panose="020F0502020204030204"/>
              </a:rPr>
              <a:t>Convolution Neural Network </a:t>
            </a:r>
          </a:p>
          <a:p>
            <a:pPr marL="463550" marR="0" lvl="3" indent="0" algn="l" defTabSz="914400" rtl="0" eaLnBrk="1" fontAlgn="auto" latinLnBrk="0" hangingPunct="1">
              <a:lnSpc>
                <a:spcPct val="100000"/>
              </a:lnSpc>
              <a:spcBef>
                <a:spcPts val="0"/>
              </a:spcBef>
              <a:spcAft>
                <a:spcPts val="0"/>
              </a:spcAft>
              <a:buClr>
                <a:srgbClr val="000000"/>
              </a:buClr>
              <a:buSzPts val="2000"/>
              <a:buFont typeface="Arial" panose="020B0604020202090204"/>
              <a:buNone/>
              <a:tabLst/>
              <a:defRPr/>
            </a:pPr>
            <a:endParaRPr kumimoji="0" lang="en-US" sz="2000" b="1" i="0" u="none" strike="noStrike" kern="0" cap="none" spc="0" normalizeH="0" baseline="0" noProof="0" dirty="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a:p>
            <a:pPr marL="463550" lvl="3">
              <a:buClr>
                <a:schemeClr val="dk1"/>
              </a:buClr>
              <a:buSzPts val="2000"/>
            </a:pPr>
            <a:r>
              <a:rPr lang="en-US" altLang="zh-CN" sz="1800" dirty="0">
                <a:solidFill>
                  <a:schemeClr val="dk1"/>
                </a:solidFill>
                <a:latin typeface="Calibri" panose="020F0502020204030204"/>
                <a:ea typeface="Calibri" panose="020F0502020204030204"/>
                <a:cs typeface="Calibri" panose="020F0502020204030204"/>
                <a:sym typeface="Calibri" panose="020F0502020204030204"/>
              </a:rPr>
              <a:t>For each input image, </a:t>
            </a:r>
            <a:r>
              <a:rPr lang="en-US" altLang="zh-CN" sz="1800" dirty="0" err="1">
                <a:solidFill>
                  <a:schemeClr val="dk1"/>
                </a:solidFill>
                <a:latin typeface="Calibri" panose="020F0502020204030204"/>
                <a:ea typeface="Calibri" panose="020F0502020204030204"/>
                <a:cs typeface="Calibri" panose="020F0502020204030204"/>
                <a:sym typeface="Calibri" panose="020F0502020204030204"/>
              </a:rPr>
              <a:t>AlexNet</a:t>
            </a:r>
            <a:r>
              <a:rPr lang="en-US" altLang="zh-CN" sz="1800" dirty="0">
                <a:solidFill>
                  <a:schemeClr val="dk1"/>
                </a:solidFill>
                <a:latin typeface="Calibri" panose="020F0502020204030204"/>
                <a:ea typeface="Calibri" panose="020F0502020204030204"/>
                <a:cs typeface="Calibri" panose="020F0502020204030204"/>
                <a:sym typeface="Calibri" panose="020F0502020204030204"/>
              </a:rPr>
              <a:t> can produce a 4096-dimensional feature vector that includes the hidden layer activations instantly before the output layer.</a:t>
            </a:r>
          </a:p>
          <a:p>
            <a:pPr marL="463550" lvl="3">
              <a:buClr>
                <a:schemeClr val="dk1"/>
              </a:buClr>
              <a:buSzPts val="2000"/>
            </a:pPr>
            <a:endParaRPr lang="en-US" altLang="zh-CN" sz="1800" dirty="0">
              <a:solidFill>
                <a:schemeClr val="dk1"/>
              </a:solidFill>
              <a:latin typeface="Calibri" panose="020F0502020204030204"/>
              <a:ea typeface="Calibri" panose="020F0502020204030204"/>
              <a:cs typeface="Calibri" panose="020F0502020204030204"/>
              <a:sym typeface="Calibri" panose="020F0502020204030204"/>
            </a:endParaRPr>
          </a:p>
          <a:p>
            <a:pPr marL="463550" lvl="3">
              <a:buClr>
                <a:schemeClr val="dk1"/>
              </a:buClr>
              <a:buSzPts val="2000"/>
            </a:pPr>
            <a:r>
              <a:rPr lang="en-US" altLang="zh-CN" sz="1800" dirty="0" err="1">
                <a:solidFill>
                  <a:schemeClr val="dk1"/>
                </a:solidFill>
                <a:latin typeface="Calibri" panose="020F0502020204030204"/>
                <a:ea typeface="Calibri" panose="020F0502020204030204"/>
                <a:cs typeface="Calibri" panose="020F0502020204030204"/>
                <a:sym typeface="Calibri" panose="020F0502020204030204"/>
              </a:rPr>
              <a:t>AlexNet</a:t>
            </a:r>
            <a:r>
              <a:rPr lang="en-US" altLang="zh-CN" sz="1800" dirty="0">
                <a:solidFill>
                  <a:schemeClr val="dk1"/>
                </a:solidFill>
                <a:latin typeface="Calibri" panose="020F0502020204030204"/>
                <a:ea typeface="Calibri" panose="020F0502020204030204"/>
                <a:cs typeface="Calibri" panose="020F0502020204030204"/>
                <a:sym typeface="Calibri" panose="020F0502020204030204"/>
              </a:rPr>
              <a:t> itself is a huge structure containing 650,000 neurons and 60 million parameters.</a:t>
            </a:r>
          </a:p>
          <a:p>
            <a:pPr marL="463550" marR="0" lvl="3" indent="0" algn="l" defTabSz="914400" rtl="0" eaLnBrk="1" fontAlgn="auto" latinLnBrk="0" hangingPunct="1">
              <a:lnSpc>
                <a:spcPct val="100000"/>
              </a:lnSpc>
              <a:spcBef>
                <a:spcPts val="0"/>
              </a:spcBef>
              <a:spcAft>
                <a:spcPts val="0"/>
              </a:spcAft>
              <a:buClr>
                <a:srgbClr val="000000"/>
              </a:buClr>
              <a:buSzPts val="2000"/>
              <a:buFont typeface="Arial" panose="020B0604020202090204"/>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a:p>
            <a:pPr marL="463550" marR="0" lvl="3" indent="0" algn="l" defTabSz="914400" rtl="0" eaLnBrk="1" fontAlgn="auto" latinLnBrk="0" hangingPunct="1">
              <a:lnSpc>
                <a:spcPct val="100000"/>
              </a:lnSpc>
              <a:spcBef>
                <a:spcPts val="1200"/>
              </a:spcBef>
              <a:spcAft>
                <a:spcPts val="0"/>
              </a:spcAft>
              <a:buClr>
                <a:srgbClr val="000000"/>
              </a:buClr>
              <a:buSzPts val="1800"/>
              <a:buFont typeface="Calibri" panose="020F0502020204030204"/>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7" name="Google Shape;117;p5"/>
          <p:cNvSpPr txBox="1">
            <a:spLocks noGrp="1"/>
          </p:cNvSpPr>
          <p:nvPr>
            <p:ph type="title"/>
          </p:nvPr>
        </p:nvSpPr>
        <p:spPr>
          <a:xfrm>
            <a:off x="0" y="274637"/>
            <a:ext cx="9144000" cy="490537"/>
          </a:xfrm>
          <a:prstGeom prst="rect">
            <a:avLst/>
          </a:prstGeom>
          <a:noFill/>
          <a:ln>
            <a:noFill/>
          </a:ln>
        </p:spPr>
        <p:txBody>
          <a:bodyPr spcFirstLastPara="1" wrap="square" lIns="91425" tIns="45700" rIns="91425" bIns="45700" anchor="ctr" anchorCtr="0">
            <a:normAutofit fontScale="90000"/>
          </a:bodyPr>
          <a:lstStyle/>
          <a:p>
            <a:pPr marL="461645" lvl="0" algn="l">
              <a:buClr>
                <a:srgbClr val="99235E"/>
              </a:buClr>
              <a:buSzPts val="2700"/>
            </a:pPr>
            <a:r>
              <a:rPr lang="en-US" altLang="zh-CN" sz="2700" dirty="0">
                <a:solidFill>
                  <a:srgbClr val="99235E"/>
                </a:solidFill>
              </a:rPr>
              <a:t>3. </a:t>
            </a:r>
            <a:r>
              <a:rPr lang="en-US" altLang="zh-CN" sz="2700" dirty="0" err="1">
                <a:solidFill>
                  <a:srgbClr val="99235E"/>
                </a:solidFill>
              </a:rPr>
              <a:t>AlexNet</a:t>
            </a:r>
            <a:endParaRPr lang="en-US" sz="2700" b="0" i="0" u="none" dirty="0">
              <a:solidFill>
                <a:srgbClr val="99235E"/>
              </a:solidFill>
              <a:latin typeface="Calibri" panose="020F0502020204030204"/>
              <a:ea typeface="Calibri" panose="020F0502020204030204"/>
              <a:cs typeface="Calibri" panose="020F0502020204030204"/>
              <a:sym typeface="Calibri" panose="020F0502020204030204"/>
            </a:endParaRPr>
          </a:p>
        </p:txBody>
      </p:sp>
      <p:pic>
        <p:nvPicPr>
          <p:cNvPr id="2" name="图片 1">
            <a:extLst>
              <a:ext uri="{FF2B5EF4-FFF2-40B4-BE49-F238E27FC236}">
                <a16:creationId xmlns:a16="http://schemas.microsoft.com/office/drawing/2014/main" id="{219E393C-B8A6-1B43-A3BA-D648D8F9E052}"/>
              </a:ext>
            </a:extLst>
          </p:cNvPr>
          <p:cNvPicPr>
            <a:picLocks noChangeAspect="1"/>
          </p:cNvPicPr>
          <p:nvPr/>
        </p:nvPicPr>
        <p:blipFill>
          <a:blip r:embed="rId4"/>
          <a:stretch>
            <a:fillRect/>
          </a:stretch>
        </p:blipFill>
        <p:spPr>
          <a:xfrm>
            <a:off x="1630017" y="3583557"/>
            <a:ext cx="5883965" cy="2681183"/>
          </a:xfrm>
          <a:prstGeom prst="rect">
            <a:avLst/>
          </a:prstGeom>
        </p:spPr>
      </p:pic>
    </p:spTree>
    <p:extLst>
      <p:ext uri="{BB962C8B-B14F-4D97-AF65-F5344CB8AC3E}">
        <p14:creationId xmlns:p14="http://schemas.microsoft.com/office/powerpoint/2010/main" val="1166257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14"/>
        <p:cNvGrpSpPr/>
        <p:nvPr/>
      </p:nvGrpSpPr>
      <p:grpSpPr>
        <a:xfrm>
          <a:off x="0" y="0"/>
          <a:ext cx="0" cy="0"/>
          <a:chOff x="0" y="0"/>
          <a:chExt cx="0" cy="0"/>
        </a:xfrm>
      </p:grpSpPr>
      <p:sp>
        <p:nvSpPr>
          <p:cNvPr id="116" name="Google Shape;116;p5"/>
          <p:cNvSpPr txBox="1"/>
          <p:nvPr/>
        </p:nvSpPr>
        <p:spPr>
          <a:xfrm>
            <a:off x="0" y="908050"/>
            <a:ext cx="8289758" cy="4175125"/>
          </a:xfrm>
          <a:prstGeom prst="rect">
            <a:avLst/>
          </a:prstGeom>
          <a:noFill/>
          <a:ln>
            <a:noFill/>
          </a:ln>
        </p:spPr>
        <p:txBody>
          <a:bodyPr spcFirstLastPara="1" wrap="square" lIns="91425" tIns="45700" rIns="91425" bIns="45700" anchor="t" anchorCtr="0">
            <a:noAutofit/>
          </a:bodyPr>
          <a:lstStyle/>
          <a:p>
            <a:pPr marL="463550" lvl="3">
              <a:buSzPts val="2000"/>
            </a:pPr>
            <a:r>
              <a:rPr lang="en-US" sz="2000" b="1" dirty="0">
                <a:latin typeface="Calibri" panose="020F0502020204030204"/>
                <a:ea typeface="Calibri" panose="020F0502020204030204"/>
                <a:cs typeface="Calibri" panose="020F0502020204030204"/>
                <a:sym typeface="Calibri" panose="020F0502020204030204"/>
              </a:rPr>
              <a:t>Result in Dataset MNIST</a:t>
            </a:r>
          </a:p>
          <a:p>
            <a:pPr marL="463550" marR="0" lvl="3" indent="0" algn="l" defTabSz="914400" rtl="0" eaLnBrk="1" fontAlgn="auto" latinLnBrk="0" hangingPunct="1">
              <a:lnSpc>
                <a:spcPct val="100000"/>
              </a:lnSpc>
              <a:spcBef>
                <a:spcPts val="0"/>
              </a:spcBef>
              <a:spcAft>
                <a:spcPts val="0"/>
              </a:spcAft>
              <a:buClr>
                <a:srgbClr val="000000"/>
              </a:buClr>
              <a:buSzPts val="2000"/>
              <a:buFont typeface="Arial" panose="020B0604020202090204"/>
              <a:buNone/>
              <a:tabLst/>
              <a:defRPr/>
            </a:pPr>
            <a:endParaRPr kumimoji="0" lang="en-US" sz="2000" b="1" i="0" u="none" strike="noStrike" kern="0" cap="none" spc="0" normalizeH="0" baseline="0" noProof="0" dirty="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a:p>
            <a:pPr marL="463550" marR="0" lvl="3" indent="0" algn="l" defTabSz="914400" rtl="0" eaLnBrk="1" fontAlgn="auto" latinLnBrk="0" hangingPunct="1">
              <a:lnSpc>
                <a:spcPct val="100000"/>
              </a:lnSpc>
              <a:spcBef>
                <a:spcPts val="1200"/>
              </a:spcBef>
              <a:spcAft>
                <a:spcPts val="0"/>
              </a:spcAft>
              <a:buClr>
                <a:srgbClr val="000000"/>
              </a:buClr>
              <a:buSzPts val="1800"/>
              <a:buFont typeface="Calibri" panose="020F0502020204030204"/>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7" name="Google Shape;117;p5"/>
          <p:cNvSpPr txBox="1">
            <a:spLocks noGrp="1"/>
          </p:cNvSpPr>
          <p:nvPr>
            <p:ph type="title"/>
          </p:nvPr>
        </p:nvSpPr>
        <p:spPr>
          <a:xfrm>
            <a:off x="0" y="274637"/>
            <a:ext cx="9144000" cy="490537"/>
          </a:xfrm>
          <a:prstGeom prst="rect">
            <a:avLst/>
          </a:prstGeom>
          <a:noFill/>
          <a:ln>
            <a:noFill/>
          </a:ln>
        </p:spPr>
        <p:txBody>
          <a:bodyPr spcFirstLastPara="1" wrap="square" lIns="91425" tIns="45700" rIns="91425" bIns="45700" anchor="ctr" anchorCtr="0">
            <a:normAutofit fontScale="90000"/>
          </a:bodyPr>
          <a:lstStyle/>
          <a:p>
            <a:pPr marL="461645" lvl="0" algn="l">
              <a:buClr>
                <a:srgbClr val="99235E"/>
              </a:buClr>
              <a:buSzPts val="2700"/>
            </a:pPr>
            <a:r>
              <a:rPr lang="en-US" altLang="zh-CN" sz="2700" dirty="0">
                <a:solidFill>
                  <a:srgbClr val="99235E"/>
                </a:solidFill>
              </a:rPr>
              <a:t>3. </a:t>
            </a:r>
            <a:r>
              <a:rPr lang="en-US" altLang="zh-CN" sz="2700" dirty="0" err="1">
                <a:solidFill>
                  <a:srgbClr val="99235E"/>
                </a:solidFill>
              </a:rPr>
              <a:t>AlexNet</a:t>
            </a:r>
            <a:endParaRPr lang="en-US" sz="2700" b="0" i="0" u="none" dirty="0">
              <a:solidFill>
                <a:srgbClr val="99235E"/>
              </a:solidFill>
              <a:latin typeface="Calibri" panose="020F0502020204030204"/>
              <a:ea typeface="Calibri" panose="020F0502020204030204"/>
              <a:cs typeface="Calibri" panose="020F0502020204030204"/>
              <a:sym typeface="Calibri" panose="020F0502020204030204"/>
            </a:endParaRPr>
          </a:p>
        </p:txBody>
      </p:sp>
      <p:pic>
        <p:nvPicPr>
          <p:cNvPr id="3" name="图片 2">
            <a:extLst>
              <a:ext uri="{FF2B5EF4-FFF2-40B4-BE49-F238E27FC236}">
                <a16:creationId xmlns:a16="http://schemas.microsoft.com/office/drawing/2014/main" id="{E83D4282-720B-834E-9624-F2A5831ADBFF}"/>
              </a:ext>
            </a:extLst>
          </p:cNvPr>
          <p:cNvPicPr>
            <a:picLocks noChangeAspect="1"/>
          </p:cNvPicPr>
          <p:nvPr/>
        </p:nvPicPr>
        <p:blipFill>
          <a:blip r:embed="rId4"/>
          <a:stretch>
            <a:fillRect/>
          </a:stretch>
        </p:blipFill>
        <p:spPr>
          <a:xfrm>
            <a:off x="1402882" y="1454103"/>
            <a:ext cx="6749935" cy="3949793"/>
          </a:xfrm>
          <a:prstGeom prst="rect">
            <a:avLst/>
          </a:prstGeom>
        </p:spPr>
      </p:pic>
    </p:spTree>
    <p:extLst>
      <p:ext uri="{BB962C8B-B14F-4D97-AF65-F5344CB8AC3E}">
        <p14:creationId xmlns:p14="http://schemas.microsoft.com/office/powerpoint/2010/main" val="3759204537"/>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TotalTime>
  <Words>1396</Words>
  <Application>Microsoft Macintosh PowerPoint</Application>
  <PresentationFormat>全屏显示(4:3)</PresentationFormat>
  <Paragraphs>107</Paragraphs>
  <Slides>27</Slides>
  <Notes>27</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27</vt:i4>
      </vt:variant>
    </vt:vector>
  </HeadingPairs>
  <TitlesOfParts>
    <vt:vector size="30" baseType="lpstr">
      <vt:lpstr>Arial</vt:lpstr>
      <vt:lpstr>Calibri</vt:lpstr>
      <vt:lpstr>Office Theme</vt:lpstr>
      <vt:lpstr>An Analysis of Convolutional Neural Network</vt:lpstr>
      <vt:lpstr>Agenda</vt:lpstr>
      <vt:lpstr>1. Introduction</vt:lpstr>
      <vt:lpstr>2. The Introduction of Dataset </vt:lpstr>
      <vt:lpstr>2. The Introduction of Dataset </vt:lpstr>
      <vt:lpstr>3. AlexNet</vt:lpstr>
      <vt:lpstr>3. AlexNet</vt:lpstr>
      <vt:lpstr>3. AlexNet</vt:lpstr>
      <vt:lpstr>3. AlexNet</vt:lpstr>
      <vt:lpstr>3. AlexNet</vt:lpstr>
      <vt:lpstr>3. AlexNet</vt:lpstr>
      <vt:lpstr>3. AlexNet</vt:lpstr>
      <vt:lpstr>4. VGG</vt:lpstr>
      <vt:lpstr>4. VGG</vt:lpstr>
      <vt:lpstr>4. VGG</vt:lpstr>
      <vt:lpstr>4. VGG</vt:lpstr>
      <vt:lpstr>4. VGG</vt:lpstr>
      <vt:lpstr>4. VGG</vt:lpstr>
      <vt:lpstr>5. ResNet</vt:lpstr>
      <vt:lpstr>5. ResNet</vt:lpstr>
      <vt:lpstr>5. ResNet</vt:lpstr>
      <vt:lpstr>5. ResNet</vt:lpstr>
      <vt:lpstr>5. ResNet</vt:lpstr>
      <vt:lpstr>6. Evaluation</vt:lpstr>
      <vt:lpstr>7. 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CS5182 Computer Graphics Course Project</dc:title>
  <dc:creator>CPRO</dc:creator>
  <cp:lastModifiedBy>DU Kejun</cp:lastModifiedBy>
  <cp:revision>26</cp:revision>
  <dcterms:created xsi:type="dcterms:W3CDTF">2020-04-25T07:06:11Z</dcterms:created>
  <dcterms:modified xsi:type="dcterms:W3CDTF">2020-04-27T15:29:25Z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2052-1.6.0.2399</vt:lpwstr>
  </property>
</Properties>
</file>